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753" r:id="rId2"/>
  </p:sldMasterIdLst>
  <p:notesMasterIdLst>
    <p:notesMasterId r:id="rId65"/>
  </p:notesMasterIdLst>
  <p:handoutMasterIdLst>
    <p:handoutMasterId r:id="rId66"/>
  </p:handoutMasterIdLst>
  <p:sldIdLst>
    <p:sldId id="1187" r:id="rId3"/>
    <p:sldId id="1963" r:id="rId4"/>
    <p:sldId id="1964" r:id="rId5"/>
    <p:sldId id="1719" r:id="rId6"/>
    <p:sldId id="1973" r:id="rId7"/>
    <p:sldId id="982" r:id="rId8"/>
    <p:sldId id="1749" r:id="rId9"/>
    <p:sldId id="1750" r:id="rId10"/>
    <p:sldId id="1691" r:id="rId11"/>
    <p:sldId id="1008" r:id="rId12"/>
    <p:sldId id="967" r:id="rId13"/>
    <p:sldId id="968" r:id="rId14"/>
    <p:sldId id="1980" r:id="rId15"/>
    <p:sldId id="976" r:id="rId16"/>
    <p:sldId id="1979" r:id="rId17"/>
    <p:sldId id="1977" r:id="rId18"/>
    <p:sldId id="1430" r:id="rId19"/>
    <p:sldId id="1431" r:id="rId20"/>
    <p:sldId id="1982" r:id="rId21"/>
    <p:sldId id="1981" r:id="rId22"/>
    <p:sldId id="1984" r:id="rId23"/>
    <p:sldId id="1990" r:id="rId24"/>
    <p:sldId id="1991" r:id="rId25"/>
    <p:sldId id="1884" r:id="rId26"/>
    <p:sldId id="259" r:id="rId27"/>
    <p:sldId id="1965" r:id="rId28"/>
    <p:sldId id="1922" r:id="rId29"/>
    <p:sldId id="1841" r:id="rId30"/>
    <p:sldId id="1894" r:id="rId31"/>
    <p:sldId id="1921" r:id="rId32"/>
    <p:sldId id="1955" r:id="rId33"/>
    <p:sldId id="1920" r:id="rId34"/>
    <p:sldId id="1983" r:id="rId35"/>
    <p:sldId id="1987" r:id="rId36"/>
    <p:sldId id="1941" r:id="rId37"/>
    <p:sldId id="1747" r:id="rId38"/>
    <p:sldId id="561" r:id="rId39"/>
    <p:sldId id="1989" r:id="rId40"/>
    <p:sldId id="1966" r:id="rId41"/>
    <p:sldId id="1967" r:id="rId42"/>
    <p:sldId id="1968" r:id="rId43"/>
    <p:sldId id="1661" r:id="rId44"/>
    <p:sldId id="1662" r:id="rId45"/>
    <p:sldId id="1969" r:id="rId46"/>
    <p:sldId id="1970" r:id="rId47"/>
    <p:sldId id="1739" r:id="rId48"/>
    <p:sldId id="1995" r:id="rId49"/>
    <p:sldId id="1997" r:id="rId50"/>
    <p:sldId id="891" r:id="rId51"/>
    <p:sldId id="1793" r:id="rId52"/>
    <p:sldId id="318" r:id="rId53"/>
    <p:sldId id="1996" r:id="rId54"/>
    <p:sldId id="1992" r:id="rId55"/>
    <p:sldId id="1993" r:id="rId56"/>
    <p:sldId id="1994" r:id="rId57"/>
    <p:sldId id="1692" r:id="rId58"/>
    <p:sldId id="1971" r:id="rId59"/>
    <p:sldId id="1972" r:id="rId60"/>
    <p:sldId id="1962" r:id="rId61"/>
    <p:sldId id="1713" r:id="rId62"/>
    <p:sldId id="1916" r:id="rId63"/>
    <p:sldId id="1054" r:id="rId64"/>
  </p:sldIdLst>
  <p:sldSz cx="9144000" cy="6858000" type="screen4x3"/>
  <p:notesSz cx="7010400" cy="9296400"/>
  <p:defaultTextStyle>
    <a:defPPr>
      <a:defRPr lang="en-US"/>
    </a:defPPr>
    <a:lvl1pPr algn="ctr" rtl="0" fontAlgn="base">
      <a:lnSpc>
        <a:spcPct val="80000"/>
      </a:lnSpc>
      <a:spcBef>
        <a:spcPct val="20000"/>
      </a:spcBef>
      <a:spcAft>
        <a:spcPct val="0"/>
      </a:spcAft>
      <a:buClr>
        <a:schemeClr val="bg1"/>
      </a:buClr>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457200" algn="ctr" rtl="0" fontAlgn="base">
      <a:lnSpc>
        <a:spcPct val="80000"/>
      </a:lnSpc>
      <a:spcBef>
        <a:spcPct val="20000"/>
      </a:spcBef>
      <a:spcAft>
        <a:spcPct val="0"/>
      </a:spcAft>
      <a:buClr>
        <a:schemeClr val="bg1"/>
      </a:buClr>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2pPr>
    <a:lvl3pPr marL="914400" algn="ctr" rtl="0" fontAlgn="base">
      <a:lnSpc>
        <a:spcPct val="80000"/>
      </a:lnSpc>
      <a:spcBef>
        <a:spcPct val="20000"/>
      </a:spcBef>
      <a:spcAft>
        <a:spcPct val="0"/>
      </a:spcAft>
      <a:buClr>
        <a:schemeClr val="bg1"/>
      </a:buClr>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3pPr>
    <a:lvl4pPr marL="1371600" algn="ctr" rtl="0" fontAlgn="base">
      <a:lnSpc>
        <a:spcPct val="80000"/>
      </a:lnSpc>
      <a:spcBef>
        <a:spcPct val="20000"/>
      </a:spcBef>
      <a:spcAft>
        <a:spcPct val="0"/>
      </a:spcAft>
      <a:buClr>
        <a:schemeClr val="bg1"/>
      </a:buClr>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4pPr>
    <a:lvl5pPr marL="1828800" algn="ctr" rtl="0" fontAlgn="base">
      <a:lnSpc>
        <a:spcPct val="80000"/>
      </a:lnSpc>
      <a:spcBef>
        <a:spcPct val="20000"/>
      </a:spcBef>
      <a:spcAft>
        <a:spcPct val="0"/>
      </a:spcAft>
      <a:buClr>
        <a:schemeClr val="bg1"/>
      </a:buClr>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il Salmi" initials="J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003366"/>
    <a:srgbClr val="00D05E"/>
    <a:srgbClr val="FF0000"/>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406" autoAdjust="0"/>
    <p:restoredTop sz="89363" autoAdjust="0"/>
  </p:normalViewPr>
  <p:slideViewPr>
    <p:cSldViewPr>
      <p:cViewPr varScale="1">
        <p:scale>
          <a:sx n="96" d="100"/>
          <a:sy n="96" d="100"/>
        </p:scale>
        <p:origin x="176" y="2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4848"/>
    </p:cViewPr>
  </p:sorterViewPr>
  <p:notesViewPr>
    <p:cSldViewPr>
      <p:cViewPr varScale="1">
        <p:scale>
          <a:sx n="38" d="100"/>
          <a:sy n="38" d="100"/>
        </p:scale>
        <p:origin x="-1085" y="-67"/>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Overall</c:v>
                </c:pt>
              </c:strCache>
            </c:strRef>
          </c:tx>
          <c:spPr>
            <a:solidFill>
              <a:srgbClr val="009A46"/>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Secondary</c:v>
                </c:pt>
                <c:pt idx="1">
                  <c:v>Tertiary</c:v>
                </c:pt>
              </c:strCache>
            </c:strRef>
          </c:cat>
          <c:val>
            <c:numRef>
              <c:f>Sheet1!$B$2:$B$3</c:f>
              <c:numCache>
                <c:formatCode>0.0%</c:formatCode>
                <c:ptCount val="2"/>
                <c:pt idx="0">
                  <c:v>0.64300000000000102</c:v>
                </c:pt>
                <c:pt idx="1">
                  <c:v>0.29199999999999998</c:v>
                </c:pt>
              </c:numCache>
            </c:numRef>
          </c:val>
          <c:extLst>
            <c:ext xmlns:c16="http://schemas.microsoft.com/office/drawing/2014/chart" uri="{C3380CC4-5D6E-409C-BE32-E72D297353CC}">
              <c16:uniqueId val="{00000000-232F-254C-A555-D2819E5675A9}"/>
            </c:ext>
          </c:extLst>
        </c:ser>
        <c:ser>
          <c:idx val="1"/>
          <c:order val="1"/>
          <c:tx>
            <c:strRef>
              <c:f>Sheet1!$C$1</c:f>
              <c:strCache>
                <c:ptCount val="1"/>
                <c:pt idx="0">
                  <c:v>Roma</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Secondary</c:v>
                </c:pt>
                <c:pt idx="1">
                  <c:v>Tertiary</c:v>
                </c:pt>
              </c:strCache>
            </c:strRef>
          </c:cat>
          <c:val>
            <c:numRef>
              <c:f>Sheet1!$C$2:$C$3</c:f>
              <c:numCache>
                <c:formatCode>0.0%</c:formatCode>
                <c:ptCount val="2"/>
                <c:pt idx="0">
                  <c:v>7.0999999999999994E-2</c:v>
                </c:pt>
                <c:pt idx="1">
                  <c:v>7.0000000000000097E-3</c:v>
                </c:pt>
              </c:numCache>
            </c:numRef>
          </c:val>
          <c:extLst>
            <c:ext xmlns:c16="http://schemas.microsoft.com/office/drawing/2014/chart" uri="{C3380CC4-5D6E-409C-BE32-E72D297353CC}">
              <c16:uniqueId val="{00000001-232F-254C-A555-D2819E5675A9}"/>
            </c:ext>
          </c:extLst>
        </c:ser>
        <c:dLbls>
          <c:showLegendKey val="0"/>
          <c:showVal val="0"/>
          <c:showCatName val="0"/>
          <c:showSerName val="0"/>
          <c:showPercent val="0"/>
          <c:showBubbleSize val="0"/>
        </c:dLbls>
        <c:gapWidth val="150"/>
        <c:axId val="-2138914648"/>
        <c:axId val="-2135652504"/>
      </c:barChart>
      <c:catAx>
        <c:axId val="-2138914648"/>
        <c:scaling>
          <c:orientation val="minMax"/>
        </c:scaling>
        <c:delete val="0"/>
        <c:axPos val="b"/>
        <c:numFmt formatCode="General" sourceLinked="0"/>
        <c:majorTickMark val="out"/>
        <c:minorTickMark val="none"/>
        <c:tickLblPos val="nextTo"/>
        <c:crossAx val="-2135652504"/>
        <c:crosses val="autoZero"/>
        <c:auto val="1"/>
        <c:lblAlgn val="ctr"/>
        <c:lblOffset val="100"/>
        <c:noMultiLvlLbl val="0"/>
      </c:catAx>
      <c:valAx>
        <c:axId val="-2135652504"/>
        <c:scaling>
          <c:orientation val="minMax"/>
        </c:scaling>
        <c:delete val="0"/>
        <c:axPos val="l"/>
        <c:majorGridlines/>
        <c:numFmt formatCode="0.0%" sourceLinked="1"/>
        <c:majorTickMark val="out"/>
        <c:minorTickMark val="none"/>
        <c:tickLblPos val="nextTo"/>
        <c:crossAx val="-2138914648"/>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buClrTx/>
              <a:defRPr sz="1200">
                <a:effectLst/>
              </a:defRPr>
            </a:lvl1pPr>
          </a:lstStyle>
          <a:p>
            <a:endParaRPr lang="en-US" altLang="zh-TW"/>
          </a:p>
        </p:txBody>
      </p:sp>
      <p:sp>
        <p:nvSpPr>
          <p:cNvPr id="97283"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defRPr sz="1200">
                <a:effectLst/>
              </a:defRPr>
            </a:lvl1pPr>
          </a:lstStyle>
          <a:p>
            <a:endParaRPr lang="en-US" altLang="zh-TW"/>
          </a:p>
        </p:txBody>
      </p:sp>
      <p:sp>
        <p:nvSpPr>
          <p:cNvPr id="97284"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lnSpc>
                <a:spcPct val="100000"/>
              </a:lnSpc>
              <a:spcBef>
                <a:spcPct val="0"/>
              </a:spcBef>
              <a:buClrTx/>
              <a:defRPr sz="1200">
                <a:effectLst/>
              </a:defRPr>
            </a:lvl1pPr>
          </a:lstStyle>
          <a:p>
            <a:endParaRPr lang="en-US" altLang="zh-TW"/>
          </a:p>
        </p:txBody>
      </p:sp>
      <p:sp>
        <p:nvSpPr>
          <p:cNvPr id="97285"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defRPr sz="1200">
                <a:effectLst/>
              </a:defRPr>
            </a:lvl1pPr>
          </a:lstStyle>
          <a:p>
            <a:fld id="{223A374D-62F8-4A10-8E56-59F622870227}" type="slidenum">
              <a:rPr lang="zh-TW" altLang="en-US"/>
              <a:pPr/>
              <a:t>‹#›</a:t>
            </a:fld>
            <a:endParaRPr lang="en-US" altLang="zh-TW"/>
          </a:p>
        </p:txBody>
      </p:sp>
    </p:spTree>
    <p:extLst>
      <p:ext uri="{BB962C8B-B14F-4D97-AF65-F5344CB8AC3E}">
        <p14:creationId xmlns:p14="http://schemas.microsoft.com/office/powerpoint/2010/main" val="9619773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buClrTx/>
              <a:defRPr sz="1200">
                <a:effectLst/>
              </a:defRPr>
            </a:lvl1pPr>
          </a:lstStyle>
          <a:p>
            <a:endParaRPr lang="en-US" altLang="zh-TW"/>
          </a:p>
        </p:txBody>
      </p:sp>
      <p:sp>
        <p:nvSpPr>
          <p:cNvPr id="63491"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defRPr sz="1200">
                <a:effectLst/>
              </a:defRPr>
            </a:lvl1pPr>
          </a:lstStyle>
          <a:p>
            <a:endParaRPr lang="en-US" altLang="zh-TW"/>
          </a:p>
        </p:txBody>
      </p:sp>
      <p:sp>
        <p:nvSpPr>
          <p:cNvPr id="634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p:spPr>
      </p:sp>
      <p:sp>
        <p:nvSpPr>
          <p:cNvPr id="63493"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p>
        </p:txBody>
      </p:sp>
      <p:sp>
        <p:nvSpPr>
          <p:cNvPr id="6349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lnSpc>
                <a:spcPct val="100000"/>
              </a:lnSpc>
              <a:spcBef>
                <a:spcPct val="0"/>
              </a:spcBef>
              <a:buClrTx/>
              <a:defRPr sz="1200">
                <a:effectLst/>
              </a:defRPr>
            </a:lvl1pPr>
          </a:lstStyle>
          <a:p>
            <a:endParaRPr lang="en-US" altLang="zh-TW"/>
          </a:p>
        </p:txBody>
      </p:sp>
      <p:sp>
        <p:nvSpPr>
          <p:cNvPr id="6349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defRPr sz="1200">
                <a:effectLst/>
              </a:defRPr>
            </a:lvl1pPr>
          </a:lstStyle>
          <a:p>
            <a:fld id="{79480019-D435-4A57-AB90-16651FA619E7}" type="slidenum">
              <a:rPr lang="zh-TW" altLang="en-US"/>
              <a:pPr/>
              <a:t>‹#›</a:t>
            </a:fld>
            <a:endParaRPr lang="en-US" altLang="zh-TW"/>
          </a:p>
        </p:txBody>
      </p:sp>
    </p:spTree>
    <p:extLst>
      <p:ext uri="{BB962C8B-B14F-4D97-AF65-F5344CB8AC3E}">
        <p14:creationId xmlns:p14="http://schemas.microsoft.com/office/powerpoint/2010/main" val="311993411"/>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pitchFamily="34" charset="0"/>
        <a:ea typeface="+mn-ea"/>
        <a:cs typeface="Arial" pitchFamily="34" charset="0"/>
      </a:defRPr>
    </a:lvl1pPr>
    <a:lvl2pPr marL="457200" algn="l" rtl="0" fontAlgn="base">
      <a:spcBef>
        <a:spcPct val="30000"/>
      </a:spcBef>
      <a:spcAft>
        <a:spcPct val="0"/>
      </a:spcAft>
      <a:defRPr sz="1200" kern="1200">
        <a:solidFill>
          <a:schemeClr val="tx1"/>
        </a:solidFill>
        <a:latin typeface="Arial" pitchFamily="34" charset="0"/>
        <a:ea typeface="+mn-ea"/>
        <a:cs typeface="Arial" pitchFamily="34" charset="0"/>
      </a:defRPr>
    </a:lvl2pPr>
    <a:lvl3pPr marL="914400" algn="l" rtl="0" fontAlgn="base">
      <a:spcBef>
        <a:spcPct val="30000"/>
      </a:spcBef>
      <a:spcAft>
        <a:spcPct val="0"/>
      </a:spcAft>
      <a:defRPr sz="1200" kern="1200">
        <a:solidFill>
          <a:schemeClr val="tx1"/>
        </a:solidFill>
        <a:latin typeface="Arial" pitchFamily="34" charset="0"/>
        <a:ea typeface="+mn-ea"/>
        <a:cs typeface="Arial" pitchFamily="34" charset="0"/>
      </a:defRPr>
    </a:lvl3pPr>
    <a:lvl4pPr marL="1371600" algn="l" rtl="0" fontAlgn="base">
      <a:spcBef>
        <a:spcPct val="30000"/>
      </a:spcBef>
      <a:spcAft>
        <a:spcPct val="0"/>
      </a:spcAft>
      <a:defRPr sz="1200" kern="1200">
        <a:solidFill>
          <a:schemeClr val="tx1"/>
        </a:solidFill>
        <a:latin typeface="Arial" pitchFamily="34" charset="0"/>
        <a:ea typeface="+mn-ea"/>
        <a:cs typeface="Arial" pitchFamily="34" charset="0"/>
      </a:defRPr>
    </a:lvl4pPr>
    <a:lvl5pPr marL="1828800" algn="l" rtl="0" fontAlgn="base">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reakingnews.ie/ireland/universities-set-for-high-court-battle-over-alleged-poaching-of-staff-member-946504.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en.wikipedia.org/wiki/Skills" TargetMode="External"/><Relationship Id="rId2" Type="http://schemas.openxmlformats.org/officeDocument/2006/relationships/slide" Target="../slides/slide43.xml"/><Relationship Id="rId1" Type="http://schemas.openxmlformats.org/officeDocument/2006/relationships/notesMaster" Target="../notesMasters/notesMaster1.xml"/><Relationship Id="rId6" Type="http://schemas.openxmlformats.org/officeDocument/2006/relationships/hyperlink" Target="http://en.wikipedia.org/wiki/Societal_norms" TargetMode="External"/><Relationship Id="rId5" Type="http://schemas.openxmlformats.org/officeDocument/2006/relationships/hyperlink" Target="http://en.wikipedia.org/wiki/Human" TargetMode="External"/><Relationship Id="rId4" Type="http://schemas.openxmlformats.org/officeDocument/2006/relationships/hyperlink" Target="http://en.wikipedia.org/wiki/Education"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1</a:t>
            </a:fld>
            <a:endParaRPr lang="en-US" altLang="zh-TW"/>
          </a:p>
        </p:txBody>
      </p:sp>
    </p:spTree>
    <p:extLst>
      <p:ext uri="{BB962C8B-B14F-4D97-AF65-F5344CB8AC3E}">
        <p14:creationId xmlns:p14="http://schemas.microsoft.com/office/powerpoint/2010/main" val="2348257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Robotization and AI and machine learning…  Do you train your students for jobs that are going to disappear, or for the jobs of the future, except that you don’t know what they are?  How do you train students to prepare them for a succession of professions during their career?</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10</a:t>
            </a:fld>
            <a:endParaRPr lang="en-US" altLang="zh-TW"/>
          </a:p>
        </p:txBody>
      </p:sp>
    </p:spTree>
    <p:extLst>
      <p:ext uri="{BB962C8B-B14F-4D97-AF65-F5344CB8AC3E}">
        <p14:creationId xmlns:p14="http://schemas.microsoft.com/office/powerpoint/2010/main" val="330418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16</a:t>
            </a:fld>
            <a:endParaRPr lang="en-US" altLang="zh-TW"/>
          </a:p>
        </p:txBody>
      </p:sp>
    </p:spTree>
    <p:extLst>
      <p:ext uri="{BB962C8B-B14F-4D97-AF65-F5344CB8AC3E}">
        <p14:creationId xmlns:p14="http://schemas.microsoft.com/office/powerpoint/2010/main" val="2078898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17 years since the first ARWU was published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How have Rankings impacted the world of HE?  </a:t>
            </a:r>
          </a:p>
          <a:p>
            <a:r>
              <a:rPr lang="en-US" dirty="0"/>
              <a:t>Are rankings useful to promote academic excellence?</a:t>
            </a:r>
          </a:p>
          <a:p>
            <a:endParaRPr lang="en-US" dirty="0"/>
          </a:p>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17</a:t>
            </a:fld>
            <a:endParaRPr lang="en-US" altLang="zh-TW"/>
          </a:p>
        </p:txBody>
      </p:sp>
    </p:spTree>
    <p:extLst>
      <p:ext uri="{BB962C8B-B14F-4D97-AF65-F5344CB8AC3E}">
        <p14:creationId xmlns:p14="http://schemas.microsoft.com/office/powerpoint/2010/main" val="131947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17 years since the first ARWU was published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How have Rankings impacted the world of HE?  </a:t>
            </a:r>
          </a:p>
          <a:p>
            <a:r>
              <a:rPr lang="en-US" dirty="0"/>
              <a:t>Are rankings useful to promote academic excellence?</a:t>
            </a:r>
          </a:p>
          <a:p>
            <a:endParaRPr lang="en-US" dirty="0"/>
          </a:p>
          <a:p>
            <a:r>
              <a:rPr lang="en-US" dirty="0"/>
              <a:t>Dr. Ying Cheng</a:t>
            </a:r>
          </a:p>
          <a:p>
            <a:r>
              <a:rPr lang="en-US" dirty="0"/>
              <a:t>Dr. </a:t>
            </a:r>
            <a:r>
              <a:rPr lang="en-US" dirty="0" err="1"/>
              <a:t>Nian</a:t>
            </a:r>
            <a:r>
              <a:rPr lang="en-US" dirty="0"/>
              <a:t> Liu</a:t>
            </a:r>
          </a:p>
        </p:txBody>
      </p:sp>
      <p:sp>
        <p:nvSpPr>
          <p:cNvPr id="4" name="Slide Number Placeholder 3"/>
          <p:cNvSpPr>
            <a:spLocks noGrp="1"/>
          </p:cNvSpPr>
          <p:nvPr>
            <p:ph type="sldNum" sz="quarter" idx="10"/>
          </p:nvPr>
        </p:nvSpPr>
        <p:spPr/>
        <p:txBody>
          <a:bodyPr/>
          <a:lstStyle/>
          <a:p>
            <a:pPr>
              <a:defRPr/>
            </a:pPr>
            <a:fld id="{848B10BB-BE54-439A-9E2E-07B2E6075687}" type="slidenum">
              <a:rPr lang="en-US" smtClean="0"/>
              <a:pPr>
                <a:defRPr/>
              </a:pPr>
              <a:t>18</a:t>
            </a:fld>
            <a:endParaRPr lang="en-US"/>
          </a:p>
        </p:txBody>
      </p:sp>
    </p:spTree>
    <p:extLst>
      <p:ext uri="{BB962C8B-B14F-4D97-AF65-F5344CB8AC3E}">
        <p14:creationId xmlns:p14="http://schemas.microsoft.com/office/powerpoint/2010/main" val="369496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Universities within universities</a:t>
            </a:r>
          </a:p>
          <a:p>
            <a:endParaRPr lang="en-US" dirty="0"/>
          </a:p>
          <a:p>
            <a:r>
              <a:rPr lang="en-US" dirty="0"/>
              <a:t>Global brain race to get the stars, Nobel Prize winners or future winners, Highly Cited Scholars </a:t>
            </a:r>
          </a:p>
          <a:p>
            <a:endParaRPr lang="en-US" dirty="0"/>
          </a:p>
          <a:p>
            <a:r>
              <a:rPr lang="en-US" dirty="0"/>
              <a:t>Attracting, poaching, leasing, creative hiring</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20</a:t>
            </a:fld>
            <a:endParaRPr lang="en-US" altLang="zh-TW"/>
          </a:p>
        </p:txBody>
      </p:sp>
    </p:spTree>
    <p:extLst>
      <p:ext uri="{BB962C8B-B14F-4D97-AF65-F5344CB8AC3E}">
        <p14:creationId xmlns:p14="http://schemas.microsoft.com/office/powerpoint/2010/main" val="2349780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https://www.breakingnews.ie/ireland/universities-set-for-high-court-battle-over-alleged-poaching-of-staff-member-946504.html</a:t>
            </a:r>
            <a:endParaRPr lang="en-US" dirty="0"/>
          </a:p>
        </p:txBody>
      </p:sp>
      <p:sp>
        <p:nvSpPr>
          <p:cNvPr id="4" name="Slide Number Placeholder 3"/>
          <p:cNvSpPr>
            <a:spLocks noGrp="1"/>
          </p:cNvSpPr>
          <p:nvPr>
            <p:ph type="sldNum" sz="quarter" idx="5"/>
          </p:nvPr>
        </p:nvSpPr>
        <p:spPr/>
        <p:txBody>
          <a:bodyPr/>
          <a:lstStyle/>
          <a:p>
            <a:fld id="{C72CD7FC-5940-7746-8262-1A3D08E929E4}" type="slidenum">
              <a:rPr lang="en-US" smtClean="0"/>
              <a:t>21</a:t>
            </a:fld>
            <a:endParaRPr lang="en-US"/>
          </a:p>
        </p:txBody>
      </p:sp>
    </p:spTree>
    <p:extLst>
      <p:ext uri="{BB962C8B-B14F-4D97-AF65-F5344CB8AC3E}">
        <p14:creationId xmlns:p14="http://schemas.microsoft.com/office/powerpoint/2010/main" val="1967192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000090"/>
              </a:buClr>
            </a:pPr>
            <a:r>
              <a:rPr lang="en-US" dirty="0"/>
              <a:t>President Bush: “I don’t care what the facts say”</a:t>
            </a:r>
          </a:p>
          <a:p>
            <a:pPr>
              <a:buClr>
                <a:srgbClr val="000090"/>
              </a:buClr>
            </a:pPr>
            <a:r>
              <a:rPr lang="en-US" dirty="0"/>
              <a:t>Trump administration (Mr. Spicer): </a:t>
            </a:r>
          </a:p>
          <a:p>
            <a:pPr lvl="1">
              <a:spcBef>
                <a:spcPts val="1800"/>
              </a:spcBef>
              <a:buClr>
                <a:srgbClr val="000090"/>
              </a:buClr>
            </a:pPr>
            <a:r>
              <a:rPr lang="en-US" dirty="0"/>
              <a:t>“We would like to present alternative facts”</a:t>
            </a:r>
          </a:p>
          <a:p>
            <a:pPr lvl="1">
              <a:spcBef>
                <a:spcPts val="1800"/>
              </a:spcBef>
              <a:buClr>
                <a:srgbClr val="000090"/>
              </a:buClr>
            </a:pPr>
            <a:r>
              <a:rPr lang="en-US" dirty="0"/>
              <a:t>“Sometimes we can disagree with the facts.”</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22</a:t>
            </a:fld>
            <a:endParaRPr lang="en-US" altLang="zh-TW"/>
          </a:p>
        </p:txBody>
      </p:sp>
    </p:spTree>
    <p:extLst>
      <p:ext uri="{BB962C8B-B14F-4D97-AF65-F5344CB8AC3E}">
        <p14:creationId xmlns:p14="http://schemas.microsoft.com/office/powerpoint/2010/main" val="3506697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fr-FR" dirty="0"/>
              <a:t>(</a:t>
            </a:r>
            <a:r>
              <a:rPr lang="fr-FR" sz="1200" dirty="0"/>
              <a:t>Michael </a:t>
            </a:r>
            <a:r>
              <a:rPr lang="fr-FR" sz="1200" dirty="0" err="1"/>
              <a:t>Gove</a:t>
            </a:r>
            <a:r>
              <a:rPr lang="fr-FR" sz="1200" dirty="0"/>
              <a:t>, Former UK </a:t>
            </a:r>
            <a:r>
              <a:rPr lang="fr-FR" sz="1200" dirty="0" err="1"/>
              <a:t>Secretary</a:t>
            </a:r>
            <a:r>
              <a:rPr lang="fr-FR" sz="1200" dirty="0"/>
              <a:t> of State for Education, </a:t>
            </a:r>
            <a:r>
              <a:rPr lang="fr-FR" sz="1200" dirty="0" err="1"/>
              <a:t>during</a:t>
            </a:r>
            <a:r>
              <a:rPr lang="fr-FR" sz="1200" dirty="0"/>
              <a:t> the </a:t>
            </a:r>
            <a:r>
              <a:rPr lang="fr-FR" sz="1200" dirty="0" err="1"/>
              <a:t>Brexit</a:t>
            </a:r>
            <a:r>
              <a:rPr lang="fr-FR" sz="1200" dirty="0"/>
              <a:t> </a:t>
            </a:r>
            <a:r>
              <a:rPr lang="fr-FR" sz="1200" dirty="0" err="1"/>
              <a:t>campaign</a:t>
            </a:r>
            <a:r>
              <a:rPr lang="fr-FR" dirty="0"/>
              <a:t>)</a:t>
            </a:r>
            <a:endParaRPr lang="fr-FR" sz="1200" dirty="0"/>
          </a:p>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25</a:t>
            </a:fld>
            <a:endParaRPr lang="en-US" altLang="zh-TW"/>
          </a:p>
        </p:txBody>
      </p:sp>
    </p:spTree>
    <p:extLst>
      <p:ext uri="{BB962C8B-B14F-4D97-AF65-F5344CB8AC3E}">
        <p14:creationId xmlns:p14="http://schemas.microsoft.com/office/powerpoint/2010/main" val="1277219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23F06D1-B2F2-44C6-B6EA-7BEE077BA4B3}" type="slidenum">
              <a:rPr lang="en-US" smtClean="0"/>
              <a:pPr/>
              <a:t>26</a:t>
            </a:fld>
            <a:endParaRPr lang="en-US"/>
          </a:p>
        </p:txBody>
      </p:sp>
      <p:sp>
        <p:nvSpPr>
          <p:cNvPr id="121859" name="Rectangle 2"/>
          <p:cNvSpPr>
            <a:spLocks noGrp="1" noRot="1" noChangeAspect="1" noChangeArrowheads="1" noTextEdit="1"/>
          </p:cNvSpPr>
          <p:nvPr>
            <p:ph type="sldImg"/>
          </p:nvPr>
        </p:nvSpPr>
        <p:spPr>
          <a:xfrm>
            <a:off x="1252538" y="696913"/>
            <a:ext cx="4641850" cy="3482975"/>
          </a:xfrm>
          <a:ln/>
        </p:spPr>
      </p:sp>
      <p:sp>
        <p:nvSpPr>
          <p:cNvPr id="121860" name="Rectangle 3"/>
          <p:cNvSpPr>
            <a:spLocks noGrp="1" noChangeArrowheads="1"/>
          </p:cNvSpPr>
          <p:nvPr>
            <p:ph type="body" idx="1"/>
          </p:nvPr>
        </p:nvSpPr>
        <p:spPr>
          <a:xfrm>
            <a:off x="935038" y="4416425"/>
            <a:ext cx="5140325" cy="4183063"/>
          </a:xfrm>
          <a:noFill/>
          <a:ln/>
        </p:spPr>
        <p:txBody>
          <a:bodyPr/>
          <a:lstStyle/>
          <a:p>
            <a:pPr eaLnBrk="1" hangingPunct="1"/>
            <a:endParaRPr lang="en-US"/>
          </a:p>
        </p:txBody>
      </p:sp>
    </p:spTree>
    <p:extLst>
      <p:ext uri="{BB962C8B-B14F-4D97-AF65-F5344CB8AC3E}">
        <p14:creationId xmlns:p14="http://schemas.microsoft.com/office/powerpoint/2010/main" val="3423732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a:t>
            </a:r>
            <a:r>
              <a:rPr lang="en-US" dirty="0" err="1"/>
              <a:t>Hennesy</a:t>
            </a:r>
            <a:r>
              <a:rPr lang="en-US" dirty="0"/>
              <a:t>, </a:t>
            </a:r>
            <a:r>
              <a:rPr lang="en-US" dirty="0" err="1"/>
              <a:t>Standord</a:t>
            </a:r>
            <a:r>
              <a:rPr lang="en-US" dirty="0"/>
              <a:t> U President, in 2012, speaking about online education</a:t>
            </a:r>
          </a:p>
          <a:p>
            <a:endParaRPr lang="en-US" dirty="0"/>
          </a:p>
          <a:p>
            <a:pPr marL="0" indent="0" algn="ctr">
              <a:lnSpc>
                <a:spcPct val="110000"/>
              </a:lnSpc>
              <a:spcBef>
                <a:spcPts val="800"/>
              </a:spcBef>
              <a:buNone/>
            </a:pPr>
            <a:r>
              <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rPr>
              <a:t>A tsunami is coming:</a:t>
            </a:r>
          </a:p>
          <a:p>
            <a:pPr marL="0" indent="0" algn="ctr">
              <a:lnSpc>
                <a:spcPct val="110000"/>
              </a:lnSpc>
              <a:spcBef>
                <a:spcPts val="800"/>
              </a:spcBef>
              <a:buNone/>
            </a:pPr>
            <a:r>
              <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rPr>
              <a:t>Universities in the digital era</a:t>
            </a:r>
          </a:p>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27</a:t>
            </a:fld>
            <a:endParaRPr lang="en-US" altLang="zh-TW"/>
          </a:p>
        </p:txBody>
      </p:sp>
    </p:spTree>
    <p:extLst>
      <p:ext uri="{BB962C8B-B14F-4D97-AF65-F5344CB8AC3E}">
        <p14:creationId xmlns:p14="http://schemas.microsoft.com/office/powerpoint/2010/main" val="2323035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2</a:t>
            </a:fld>
            <a:endParaRPr lang="en-US" altLang="zh-TW"/>
          </a:p>
        </p:txBody>
      </p:sp>
    </p:spTree>
    <p:extLst>
      <p:ext uri="{BB962C8B-B14F-4D97-AF65-F5344CB8AC3E}">
        <p14:creationId xmlns:p14="http://schemas.microsoft.com/office/powerpoint/2010/main" val="562726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a:t>
            </a:r>
            <a:r>
              <a:rPr lang="en-US" dirty="0" err="1"/>
              <a:t>Hennesy</a:t>
            </a:r>
            <a:r>
              <a:rPr lang="en-US" dirty="0"/>
              <a:t>, </a:t>
            </a:r>
            <a:r>
              <a:rPr lang="en-US" dirty="0" err="1"/>
              <a:t>Standord</a:t>
            </a:r>
            <a:r>
              <a:rPr lang="en-US" dirty="0"/>
              <a:t> U President, in 2012, speaking about online education</a:t>
            </a:r>
          </a:p>
          <a:p>
            <a:endParaRPr lang="en-US" dirty="0"/>
          </a:p>
          <a:p>
            <a:pPr marL="0" indent="0" algn="ctr">
              <a:lnSpc>
                <a:spcPct val="110000"/>
              </a:lnSpc>
              <a:spcBef>
                <a:spcPts val="800"/>
              </a:spcBef>
              <a:buNone/>
            </a:pPr>
            <a:r>
              <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rPr>
              <a:t>A tsunami is coming:</a:t>
            </a:r>
          </a:p>
          <a:p>
            <a:pPr marL="0" indent="0" algn="ctr">
              <a:lnSpc>
                <a:spcPct val="110000"/>
              </a:lnSpc>
              <a:spcBef>
                <a:spcPts val="800"/>
              </a:spcBef>
              <a:buNone/>
            </a:pPr>
            <a:r>
              <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rPr>
              <a:t>Universities in the digital era</a:t>
            </a:r>
          </a:p>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28</a:t>
            </a:fld>
            <a:endParaRPr lang="en-US" altLang="zh-TW"/>
          </a:p>
        </p:txBody>
      </p:sp>
    </p:spTree>
    <p:extLst>
      <p:ext uri="{BB962C8B-B14F-4D97-AF65-F5344CB8AC3E}">
        <p14:creationId xmlns:p14="http://schemas.microsoft.com/office/powerpoint/2010/main" val="3930199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Unprecedented event: 200 million students sent home from one day to the other</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29</a:t>
            </a:fld>
            <a:endParaRPr lang="en-US" altLang="zh-TW"/>
          </a:p>
        </p:txBody>
      </p:sp>
    </p:spTree>
    <p:extLst>
      <p:ext uri="{BB962C8B-B14F-4D97-AF65-F5344CB8AC3E}">
        <p14:creationId xmlns:p14="http://schemas.microsoft.com/office/powerpoint/2010/main" val="2140253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hobby to mainstream</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30</a:t>
            </a:fld>
            <a:endParaRPr lang="en-US" altLang="zh-TW"/>
          </a:p>
        </p:txBody>
      </p:sp>
    </p:spTree>
    <p:extLst>
      <p:ext uri="{BB962C8B-B14F-4D97-AF65-F5344CB8AC3E}">
        <p14:creationId xmlns:p14="http://schemas.microsoft.com/office/powerpoint/2010/main" val="2234592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with enthusiasm, many with great reluctance and fear</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31</a:t>
            </a:fld>
            <a:endParaRPr lang="en-US" altLang="zh-TW"/>
          </a:p>
        </p:txBody>
      </p:sp>
    </p:spTree>
    <p:extLst>
      <p:ext uri="{BB962C8B-B14F-4D97-AF65-F5344CB8AC3E}">
        <p14:creationId xmlns:p14="http://schemas.microsoft.com/office/powerpoint/2010/main" val="333520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33</a:t>
            </a:fld>
            <a:endParaRPr lang="en-US" altLang="zh-TW"/>
          </a:p>
        </p:txBody>
      </p:sp>
    </p:spTree>
    <p:extLst>
      <p:ext uri="{BB962C8B-B14F-4D97-AF65-F5344CB8AC3E}">
        <p14:creationId xmlns:p14="http://schemas.microsoft.com/office/powerpoint/2010/main" val="27373735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Isabel Canning, left, and Tatiana </a:t>
            </a:r>
            <a:r>
              <a:rPr lang="en-US" sz="1200" kern="1200" dirty="0" err="1">
                <a:solidFill>
                  <a:schemeClr val="tx1"/>
                </a:solidFill>
                <a:effectLst/>
                <a:latin typeface="+mn-lt"/>
                <a:ea typeface="+mn-ea"/>
                <a:cs typeface="+mn-cs"/>
              </a:rPr>
              <a:t>Lathion</a:t>
            </a:r>
            <a:r>
              <a:rPr lang="en-US" sz="1200" kern="1200" dirty="0">
                <a:solidFill>
                  <a:schemeClr val="tx1"/>
                </a:solidFill>
                <a:effectLst/>
                <a:latin typeface="+mn-lt"/>
                <a:ea typeface="+mn-ea"/>
                <a:cs typeface="+mn-cs"/>
              </a:rPr>
              <a:t> take the same class at Haverford College, but returned to very different homes after their campus closed. Ms. Canning is at her family’s vacation home in Boothbay, Maine, and Ms. </a:t>
            </a:r>
            <a:r>
              <a:rPr lang="en-US" sz="1200" kern="1200" dirty="0" err="1">
                <a:solidFill>
                  <a:schemeClr val="tx1"/>
                </a:solidFill>
                <a:effectLst/>
                <a:latin typeface="+mn-lt"/>
                <a:ea typeface="+mn-ea"/>
                <a:cs typeface="+mn-cs"/>
              </a:rPr>
              <a:t>Lathion</a:t>
            </a:r>
            <a:r>
              <a:rPr lang="en-US" sz="1200" kern="1200" dirty="0">
                <a:solidFill>
                  <a:schemeClr val="tx1"/>
                </a:solidFill>
                <a:effectLst/>
                <a:latin typeface="+mn-lt"/>
                <a:ea typeface="+mn-ea"/>
                <a:cs typeface="+mn-cs"/>
              </a:rPr>
              <a:t> is helping her parents’ food truck business in Jacksonville, </a:t>
            </a:r>
            <a:r>
              <a:rPr lang="en-US" sz="1200" kern="1200" dirty="0" err="1">
                <a:solidFill>
                  <a:schemeClr val="tx1"/>
                </a:solidFill>
                <a:effectLst/>
                <a:latin typeface="+mn-lt"/>
                <a:ea typeface="+mn-ea"/>
                <a:cs typeface="+mn-cs"/>
              </a:rPr>
              <a:t>Fla.</a:t>
            </a:r>
            <a:r>
              <a:rPr lang="en-US" sz="1200" b="0" i="0" kern="1200" dirty="0" err="1">
                <a:solidFill>
                  <a:schemeClr val="tx1"/>
                </a:solidFill>
                <a:effectLst/>
                <a:latin typeface="+mn-lt"/>
                <a:ea typeface="+mn-ea"/>
                <a:cs typeface="+mn-cs"/>
              </a:rPr>
              <a:t>Credit</a:t>
            </a:r>
            <a:r>
              <a:rPr lang="en-US" sz="1200" b="0" i="0" kern="1200">
                <a:solidFill>
                  <a:schemeClr val="tx1"/>
                </a:solidFill>
                <a:effectLst/>
                <a:latin typeface="+mn-lt"/>
                <a:ea typeface="+mn-ea"/>
                <a:cs typeface="+mn-cs"/>
              </a:rPr>
              <a:t>...</a:t>
            </a:r>
            <a:br>
              <a:rPr lang="en-US" sz="1200" b="0" i="0" kern="1200">
                <a:solidFill>
                  <a:schemeClr val="tx1"/>
                </a:solidFill>
                <a:effectLst/>
                <a:latin typeface="+mn-lt"/>
                <a:ea typeface="+mn-ea"/>
                <a:cs typeface="+mn-cs"/>
              </a:rPr>
            </a:br>
            <a:endParaRPr lang="en-US"/>
          </a:p>
        </p:txBody>
      </p:sp>
      <p:sp>
        <p:nvSpPr>
          <p:cNvPr id="4" name="Slide Number Placeholder 3"/>
          <p:cNvSpPr>
            <a:spLocks noGrp="1"/>
          </p:cNvSpPr>
          <p:nvPr>
            <p:ph type="sldNum" sz="quarter" idx="5"/>
          </p:nvPr>
        </p:nvSpPr>
        <p:spPr/>
        <p:txBody>
          <a:bodyPr/>
          <a:lstStyle/>
          <a:p>
            <a:fld id="{5B5A757D-836F-8E46-9855-24C3624919F3}" type="slidenum">
              <a:rPr lang="en-US" smtClean="0"/>
              <a:t>35</a:t>
            </a:fld>
            <a:endParaRPr lang="en-US"/>
          </a:p>
        </p:txBody>
      </p:sp>
    </p:spTree>
    <p:extLst>
      <p:ext uri="{BB962C8B-B14F-4D97-AF65-F5344CB8AC3E}">
        <p14:creationId xmlns:p14="http://schemas.microsoft.com/office/powerpoint/2010/main" val="2909668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36</a:t>
            </a:fld>
            <a:endParaRPr lang="en-US" altLang="zh-TW"/>
          </a:p>
        </p:txBody>
      </p:sp>
    </p:spTree>
    <p:extLst>
      <p:ext uri="{BB962C8B-B14F-4D97-AF65-F5344CB8AC3E}">
        <p14:creationId xmlns:p14="http://schemas.microsoft.com/office/powerpoint/2010/main" val="3719513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Scientific advice on Covid, vaccines, and flat earth</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38</a:t>
            </a:fld>
            <a:endParaRPr lang="en-US" altLang="zh-TW"/>
          </a:p>
        </p:txBody>
      </p:sp>
    </p:spTree>
    <p:extLst>
      <p:ext uri="{BB962C8B-B14F-4D97-AF65-F5344CB8AC3E}">
        <p14:creationId xmlns:p14="http://schemas.microsoft.com/office/powerpoint/2010/main" val="3660723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23F06D1-B2F2-44C6-B6EA-7BEE077BA4B3}" type="slidenum">
              <a:rPr lang="en-US" smtClean="0"/>
              <a:pPr/>
              <a:t>39</a:t>
            </a:fld>
            <a:endParaRPr lang="en-US"/>
          </a:p>
        </p:txBody>
      </p:sp>
      <p:sp>
        <p:nvSpPr>
          <p:cNvPr id="121859" name="Rectangle 2"/>
          <p:cNvSpPr>
            <a:spLocks noGrp="1" noRot="1" noChangeAspect="1" noChangeArrowheads="1" noTextEdit="1"/>
          </p:cNvSpPr>
          <p:nvPr>
            <p:ph type="sldImg"/>
          </p:nvPr>
        </p:nvSpPr>
        <p:spPr>
          <a:xfrm>
            <a:off x="1252538" y="696913"/>
            <a:ext cx="4641850" cy="3482975"/>
          </a:xfrm>
          <a:ln/>
        </p:spPr>
      </p:sp>
      <p:sp>
        <p:nvSpPr>
          <p:cNvPr id="121860" name="Rectangle 3"/>
          <p:cNvSpPr>
            <a:spLocks noGrp="1" noChangeArrowheads="1"/>
          </p:cNvSpPr>
          <p:nvPr>
            <p:ph type="body" idx="1"/>
          </p:nvPr>
        </p:nvSpPr>
        <p:spPr>
          <a:xfrm>
            <a:off x="935038" y="4416425"/>
            <a:ext cx="5140325" cy="4183063"/>
          </a:xfrm>
          <a:noFill/>
          <a:ln/>
        </p:spPr>
        <p:txBody>
          <a:bodyPr/>
          <a:lstStyle/>
          <a:p>
            <a:pPr eaLnBrk="1" hangingPunct="1"/>
            <a:endParaRPr lang="en-US"/>
          </a:p>
        </p:txBody>
      </p:sp>
    </p:spTree>
    <p:extLst>
      <p:ext uri="{BB962C8B-B14F-4D97-AF65-F5344CB8AC3E}">
        <p14:creationId xmlns:p14="http://schemas.microsoft.com/office/powerpoint/2010/main" val="3326525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40</a:t>
            </a:fld>
            <a:endParaRPr lang="en-US" altLang="zh-TW"/>
          </a:p>
        </p:txBody>
      </p:sp>
    </p:spTree>
    <p:extLst>
      <p:ext uri="{BB962C8B-B14F-4D97-AF65-F5344CB8AC3E}">
        <p14:creationId xmlns:p14="http://schemas.microsoft.com/office/powerpoint/2010/main" val="3435303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3</a:t>
            </a:fld>
            <a:endParaRPr lang="en-US" altLang="zh-TW"/>
          </a:p>
        </p:txBody>
      </p:sp>
    </p:spTree>
    <p:extLst>
      <p:ext uri="{BB962C8B-B14F-4D97-AF65-F5344CB8AC3E}">
        <p14:creationId xmlns:p14="http://schemas.microsoft.com/office/powerpoint/2010/main" val="3845389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41</a:t>
            </a:fld>
            <a:endParaRPr lang="en-US" altLang="zh-TW"/>
          </a:p>
        </p:txBody>
      </p:sp>
    </p:spTree>
    <p:extLst>
      <p:ext uri="{BB962C8B-B14F-4D97-AF65-F5344CB8AC3E}">
        <p14:creationId xmlns:p14="http://schemas.microsoft.com/office/powerpoint/2010/main" val="40052844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C649F8-4A1E-4B52-9A3E-DAB287955873}" type="slidenum">
              <a:rPr lang="zh-TW" altLang="en-US"/>
              <a:pPr/>
              <a:t>43</a:t>
            </a:fld>
            <a:endParaRPr lang="en-US" altLang="zh-TW"/>
          </a:p>
        </p:txBody>
      </p:sp>
      <p:sp>
        <p:nvSpPr>
          <p:cNvPr id="962562" name="Rectangle 2"/>
          <p:cNvSpPr>
            <a:spLocks noGrp="1" noRot="1" noChangeAspect="1" noChangeArrowheads="1" noTextEdit="1"/>
          </p:cNvSpPr>
          <p:nvPr>
            <p:ph type="sldImg"/>
          </p:nvPr>
        </p:nvSpPr>
        <p:spPr>
          <a:xfrm>
            <a:off x="1181100" y="696913"/>
            <a:ext cx="4648200" cy="3486150"/>
          </a:xfrm>
          <a:ln/>
        </p:spPr>
      </p:sp>
      <p:sp>
        <p:nvSpPr>
          <p:cNvPr id="962563"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a:solidFill>
                  <a:schemeClr val="tx1"/>
                </a:solidFill>
                <a:effectLst/>
                <a:latin typeface="Arial" pitchFamily="34" charset="0"/>
                <a:ea typeface="+mn-ea"/>
                <a:cs typeface="Arial" pitchFamily="34" charset="0"/>
              </a:rPr>
              <a:t>Life skills</a:t>
            </a:r>
            <a:r>
              <a:rPr lang="en-US" sz="1200" kern="1200" dirty="0">
                <a:solidFill>
                  <a:schemeClr val="tx1"/>
                </a:solidFill>
                <a:effectLst/>
                <a:latin typeface="Arial" pitchFamily="34" charset="0"/>
                <a:ea typeface="+mn-ea"/>
                <a:cs typeface="Arial" pitchFamily="34" charset="0"/>
              </a:rPr>
              <a:t> are behaviors used appropriately and responsibly in the management of personal affairs. They are a set of human </a:t>
            </a:r>
            <a:r>
              <a:rPr lang="en-US" sz="1200" u="none" strike="noStrike" kern="1200" dirty="0">
                <a:solidFill>
                  <a:schemeClr val="tx1"/>
                </a:solidFill>
                <a:effectLst/>
                <a:latin typeface="Arial" pitchFamily="34" charset="0"/>
                <a:ea typeface="+mn-ea"/>
                <a:cs typeface="Arial" pitchFamily="34" charset="0"/>
                <a:hlinkClick r:id="rId3" tooltip="Skills"/>
              </a:rPr>
              <a:t>skills</a:t>
            </a:r>
            <a:r>
              <a:rPr lang="en-US" sz="1200" kern="1200" dirty="0">
                <a:solidFill>
                  <a:schemeClr val="tx1"/>
                </a:solidFill>
                <a:effectLst/>
                <a:latin typeface="Arial" pitchFamily="34" charset="0"/>
                <a:ea typeface="+mn-ea"/>
                <a:cs typeface="Arial" pitchFamily="34" charset="0"/>
              </a:rPr>
              <a:t> acquired via </a:t>
            </a:r>
            <a:r>
              <a:rPr lang="en-US" sz="1200" u="none" strike="noStrike" kern="1200" dirty="0">
                <a:solidFill>
                  <a:schemeClr val="tx1"/>
                </a:solidFill>
                <a:effectLst/>
                <a:latin typeface="Arial" pitchFamily="34" charset="0"/>
                <a:ea typeface="+mn-ea"/>
                <a:cs typeface="Arial" pitchFamily="34" charset="0"/>
                <a:hlinkClick r:id="rId4" tooltip="Education"/>
              </a:rPr>
              <a:t>teaching</a:t>
            </a:r>
            <a:r>
              <a:rPr lang="en-US" sz="1200" kern="1200" dirty="0">
                <a:solidFill>
                  <a:schemeClr val="tx1"/>
                </a:solidFill>
                <a:effectLst/>
                <a:latin typeface="Arial" pitchFamily="34" charset="0"/>
                <a:ea typeface="+mn-ea"/>
                <a:cs typeface="Arial" pitchFamily="34" charset="0"/>
              </a:rPr>
              <a:t> or direct experience that are used to handle problems and questions commonly encountered in daily </a:t>
            </a:r>
            <a:r>
              <a:rPr lang="en-US" sz="1200" u="none" strike="noStrike" kern="1200" dirty="0">
                <a:solidFill>
                  <a:schemeClr val="tx1"/>
                </a:solidFill>
                <a:effectLst/>
                <a:latin typeface="Arial" pitchFamily="34" charset="0"/>
                <a:ea typeface="+mn-ea"/>
                <a:cs typeface="Arial" pitchFamily="34" charset="0"/>
                <a:hlinkClick r:id="rId5" tooltip="Human"/>
              </a:rPr>
              <a:t>human</a:t>
            </a:r>
            <a:r>
              <a:rPr lang="en-US" sz="1200" kern="1200" dirty="0">
                <a:solidFill>
                  <a:schemeClr val="tx1"/>
                </a:solidFill>
                <a:effectLst/>
                <a:latin typeface="Arial" pitchFamily="34" charset="0"/>
                <a:ea typeface="+mn-ea"/>
                <a:cs typeface="Arial" pitchFamily="34" charset="0"/>
              </a:rPr>
              <a:t> life. The subject varies greatly depending on </a:t>
            </a:r>
            <a:r>
              <a:rPr lang="en-US" sz="1200" u="none" strike="noStrike" kern="1200" dirty="0">
                <a:solidFill>
                  <a:schemeClr val="tx1"/>
                </a:solidFill>
                <a:effectLst/>
                <a:latin typeface="Arial" pitchFamily="34" charset="0"/>
                <a:ea typeface="+mn-ea"/>
                <a:cs typeface="Arial" pitchFamily="34" charset="0"/>
                <a:hlinkClick r:id="rId6" tooltip="Societal norms"/>
              </a:rPr>
              <a:t>societal norms</a:t>
            </a:r>
            <a:r>
              <a:rPr lang="en-US" sz="1200" kern="1200" dirty="0">
                <a:solidFill>
                  <a:schemeClr val="tx1"/>
                </a:solidFill>
                <a:effectLst/>
                <a:latin typeface="Arial" pitchFamily="34" charset="0"/>
                <a:ea typeface="+mn-ea"/>
                <a:cs typeface="Arial" pitchFamily="34" charset="0"/>
              </a:rPr>
              <a:t> and community expectations.</a:t>
            </a:r>
          </a:p>
          <a:p>
            <a:endParaRPr lang="en-US" altLang="zh-TW" dirty="0"/>
          </a:p>
          <a:p>
            <a:endParaRPr lang="en-US" altLang="zh-TW" dirty="0"/>
          </a:p>
          <a:p>
            <a:r>
              <a:rPr lang="en-US" altLang="zh-TW" dirty="0"/>
              <a:t>Life skills: career planning, communication, daily planning,  home life, housing and money management, self care, social relationships,</a:t>
            </a:r>
            <a:r>
              <a:rPr lang="en-US" altLang="zh-TW" baseline="0" dirty="0"/>
              <a:t> work and study skills, work life, pregnancy and parenting</a:t>
            </a:r>
          </a:p>
          <a:p>
            <a:endParaRPr lang="en-US" altLang="zh-TW" baseline="0" dirty="0"/>
          </a:p>
          <a:p>
            <a:r>
              <a:rPr lang="en-US" altLang="zh-TW" baseline="0" dirty="0"/>
              <a:t>Citizenship skills: </a:t>
            </a:r>
            <a:endParaRPr lang="en-US" altLang="zh-TW" dirty="0"/>
          </a:p>
          <a:p>
            <a:endParaRPr lang="en-US" altLang="zh-TW" dirty="0"/>
          </a:p>
          <a:p>
            <a:r>
              <a:rPr lang="en-US" altLang="zh-TW" dirty="0"/>
              <a:t>And also diversity of institutions, beware of Bologna</a:t>
            </a:r>
          </a:p>
        </p:txBody>
      </p:sp>
    </p:spTree>
    <p:extLst>
      <p:ext uri="{BB962C8B-B14F-4D97-AF65-F5344CB8AC3E}">
        <p14:creationId xmlns:p14="http://schemas.microsoft.com/office/powerpoint/2010/main" val="2708621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44</a:t>
            </a:fld>
            <a:endParaRPr lang="en-US" altLang="zh-TW"/>
          </a:p>
        </p:txBody>
      </p:sp>
    </p:spTree>
    <p:extLst>
      <p:ext uri="{BB962C8B-B14F-4D97-AF65-F5344CB8AC3E}">
        <p14:creationId xmlns:p14="http://schemas.microsoft.com/office/powerpoint/2010/main" val="2871678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45</a:t>
            </a:fld>
            <a:endParaRPr lang="en-US" altLang="zh-TW"/>
          </a:p>
        </p:txBody>
      </p:sp>
    </p:spTree>
    <p:extLst>
      <p:ext uri="{BB962C8B-B14F-4D97-AF65-F5344CB8AC3E}">
        <p14:creationId xmlns:p14="http://schemas.microsoft.com/office/powerpoint/2010/main" val="2504806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47</a:t>
            </a:fld>
            <a:endParaRPr lang="en-US" altLang="zh-TW"/>
          </a:p>
        </p:txBody>
      </p:sp>
    </p:spTree>
    <p:extLst>
      <p:ext uri="{BB962C8B-B14F-4D97-AF65-F5344CB8AC3E}">
        <p14:creationId xmlns:p14="http://schemas.microsoft.com/office/powerpoint/2010/main" val="1129885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Statistics from both the UK and the US show that top universities are highly elitist, as are the Grandes </a:t>
            </a:r>
            <a:r>
              <a:rPr lang="en-US" dirty="0" err="1"/>
              <a:t>Ecoles</a:t>
            </a:r>
            <a:r>
              <a:rPr lang="en-US" dirty="0"/>
              <a:t> in France</a:t>
            </a:r>
          </a:p>
        </p:txBody>
      </p:sp>
      <p:sp>
        <p:nvSpPr>
          <p:cNvPr id="4" name="Slide Number Placeholder 3"/>
          <p:cNvSpPr>
            <a:spLocks noGrp="1"/>
          </p:cNvSpPr>
          <p:nvPr>
            <p:ph type="sldNum" sz="quarter" idx="5"/>
          </p:nvPr>
        </p:nvSpPr>
        <p:spPr/>
        <p:txBody>
          <a:bodyPr/>
          <a:lstStyle/>
          <a:p>
            <a:fld id="{CC354A61-B607-44B9-9A9B-C0A4A83C9BE3}" type="slidenum">
              <a:rPr lang="en-US" altLang="en-US" smtClean="0"/>
              <a:pPr/>
              <a:t>48</a:t>
            </a:fld>
            <a:endParaRPr lang="en-US" altLang="en-US"/>
          </a:p>
        </p:txBody>
      </p:sp>
    </p:spTree>
    <p:extLst>
      <p:ext uri="{BB962C8B-B14F-4D97-AF65-F5344CB8AC3E}">
        <p14:creationId xmlns:p14="http://schemas.microsoft.com/office/powerpoint/2010/main" val="1448403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University vs. the social media</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51</a:t>
            </a:fld>
            <a:endParaRPr lang="en-US" altLang="zh-TW"/>
          </a:p>
        </p:txBody>
      </p:sp>
    </p:spTree>
    <p:extLst>
      <p:ext uri="{BB962C8B-B14F-4D97-AF65-F5344CB8AC3E}">
        <p14:creationId xmlns:p14="http://schemas.microsoft.com/office/powerpoint/2010/main" val="1810271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52</a:t>
            </a:fld>
            <a:endParaRPr lang="en-US" altLang="zh-TW"/>
          </a:p>
        </p:txBody>
      </p:sp>
    </p:spTree>
    <p:extLst>
      <p:ext uri="{BB962C8B-B14F-4D97-AF65-F5344CB8AC3E}">
        <p14:creationId xmlns:p14="http://schemas.microsoft.com/office/powerpoint/2010/main" val="1271761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53</a:t>
            </a:fld>
            <a:endParaRPr lang="en-US" altLang="zh-TW"/>
          </a:p>
        </p:txBody>
      </p:sp>
    </p:spTree>
    <p:extLst>
      <p:ext uri="{BB962C8B-B14F-4D97-AF65-F5344CB8AC3E}">
        <p14:creationId xmlns:p14="http://schemas.microsoft.com/office/powerpoint/2010/main" val="9461467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54</a:t>
            </a:fld>
            <a:endParaRPr lang="en-US" altLang="zh-TW"/>
          </a:p>
        </p:txBody>
      </p:sp>
    </p:spTree>
    <p:extLst>
      <p:ext uri="{BB962C8B-B14F-4D97-AF65-F5344CB8AC3E}">
        <p14:creationId xmlns:p14="http://schemas.microsoft.com/office/powerpoint/2010/main" val="3764817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23F06D1-B2F2-44C6-B6EA-7BEE077BA4B3}" type="slidenum">
              <a:rPr lang="en-US" smtClean="0"/>
              <a:pPr/>
              <a:t>4</a:t>
            </a:fld>
            <a:endParaRPr lang="en-US"/>
          </a:p>
        </p:txBody>
      </p:sp>
      <p:sp>
        <p:nvSpPr>
          <p:cNvPr id="121859" name="Rectangle 2"/>
          <p:cNvSpPr>
            <a:spLocks noGrp="1" noRot="1" noChangeAspect="1" noChangeArrowheads="1" noTextEdit="1"/>
          </p:cNvSpPr>
          <p:nvPr>
            <p:ph type="sldImg"/>
          </p:nvPr>
        </p:nvSpPr>
        <p:spPr>
          <a:xfrm>
            <a:off x="1252538" y="696913"/>
            <a:ext cx="4641850" cy="3482975"/>
          </a:xfrm>
          <a:ln/>
        </p:spPr>
      </p:sp>
      <p:sp>
        <p:nvSpPr>
          <p:cNvPr id="121860" name="Rectangle 3"/>
          <p:cNvSpPr>
            <a:spLocks noGrp="1" noChangeArrowheads="1"/>
          </p:cNvSpPr>
          <p:nvPr>
            <p:ph type="body" idx="1"/>
          </p:nvPr>
        </p:nvSpPr>
        <p:spPr>
          <a:xfrm>
            <a:off x="935038" y="4416425"/>
            <a:ext cx="5140325" cy="4183063"/>
          </a:xfrm>
          <a:noFill/>
          <a:ln/>
        </p:spPr>
        <p:txBody>
          <a:bodyPr/>
          <a:lstStyle/>
          <a:p>
            <a:pPr eaLnBrk="1" hangingPunct="1"/>
            <a:endParaRPr lang="en-US"/>
          </a:p>
        </p:txBody>
      </p:sp>
    </p:spTree>
    <p:extLst>
      <p:ext uri="{BB962C8B-B14F-4D97-AF65-F5344CB8AC3E}">
        <p14:creationId xmlns:p14="http://schemas.microsoft.com/office/powerpoint/2010/main" val="32737854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55</a:t>
            </a:fld>
            <a:endParaRPr lang="en-US" altLang="zh-TW"/>
          </a:p>
        </p:txBody>
      </p:sp>
    </p:spTree>
    <p:extLst>
      <p:ext uri="{BB962C8B-B14F-4D97-AF65-F5344CB8AC3E}">
        <p14:creationId xmlns:p14="http://schemas.microsoft.com/office/powerpoint/2010/main" val="27977831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FD1460DD-EA12-438B-87DE-3C8139579E1A}" type="slidenum">
              <a:rPr lang="en-US" smtClean="0"/>
              <a:pPr/>
              <a:t>56</a:t>
            </a:fld>
            <a:endParaRPr lang="en-US"/>
          </a:p>
        </p:txBody>
      </p:sp>
      <p:sp>
        <p:nvSpPr>
          <p:cNvPr id="172035" name="Rectangle 2"/>
          <p:cNvSpPr>
            <a:spLocks noGrp="1" noRot="1" noChangeAspect="1" noChangeArrowheads="1" noTextEdit="1"/>
          </p:cNvSpPr>
          <p:nvPr>
            <p:ph type="sldImg"/>
          </p:nvPr>
        </p:nvSpPr>
        <p:spPr>
          <a:xfrm>
            <a:off x="1182688" y="698500"/>
            <a:ext cx="4645025" cy="3484563"/>
          </a:xfrm>
          <a:ln/>
        </p:spPr>
      </p:sp>
      <p:sp>
        <p:nvSpPr>
          <p:cNvPr id="172036" name="Rectangle 3"/>
          <p:cNvSpPr>
            <a:spLocks noGrp="1" noChangeArrowheads="1"/>
          </p:cNvSpPr>
          <p:nvPr>
            <p:ph type="body" idx="1"/>
          </p:nvPr>
        </p:nvSpPr>
        <p:spPr>
          <a:xfrm>
            <a:off x="935038" y="4416425"/>
            <a:ext cx="5140325" cy="4183063"/>
          </a:xfrm>
          <a:noFill/>
          <a:ln/>
        </p:spPr>
        <p:txBody>
          <a:bodyPr lIns="93168" tIns="46584" rIns="93168" bIns="46584"/>
          <a:lstStyle/>
          <a:p>
            <a:pPr eaLnBrk="1" hangingPunct="1"/>
            <a:endParaRPr lang="en-US"/>
          </a:p>
        </p:txBody>
      </p:sp>
    </p:spTree>
    <p:extLst>
      <p:ext uri="{BB962C8B-B14F-4D97-AF65-F5344CB8AC3E}">
        <p14:creationId xmlns:p14="http://schemas.microsoft.com/office/powerpoint/2010/main" val="8106009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University of Florida pushing pressure on academics to teach in person</a:t>
            </a:r>
          </a:p>
          <a:p>
            <a:endParaRPr lang="en-US" dirty="0"/>
          </a:p>
          <a:p>
            <a:r>
              <a:rPr lang="en-US" dirty="0"/>
              <a:t>France</a:t>
            </a:r>
          </a:p>
          <a:p>
            <a:endParaRPr lang="en-US" dirty="0"/>
          </a:p>
          <a:p>
            <a:r>
              <a:rPr lang="en-US" dirty="0"/>
              <a:t>UK</a:t>
            </a:r>
          </a:p>
          <a:p>
            <a:endParaRPr lang="en-US" dirty="0"/>
          </a:p>
          <a:p>
            <a:r>
              <a:rPr lang="en-US" dirty="0"/>
              <a:t>Pakistan – </a:t>
            </a:r>
            <a:r>
              <a:rPr lang="en-US" dirty="0" err="1"/>
              <a:t>gvt</a:t>
            </a:r>
            <a:r>
              <a:rPr lang="en-US" dirty="0"/>
              <a:t> putting pressure on U</a:t>
            </a:r>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57</a:t>
            </a:fld>
            <a:endParaRPr lang="en-US" altLang="zh-TW"/>
          </a:p>
        </p:txBody>
      </p:sp>
    </p:spTree>
    <p:extLst>
      <p:ext uri="{BB962C8B-B14F-4D97-AF65-F5344CB8AC3E}">
        <p14:creationId xmlns:p14="http://schemas.microsoft.com/office/powerpoint/2010/main" val="24857965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58</a:t>
            </a:fld>
            <a:endParaRPr lang="en-US" altLang="zh-TW"/>
          </a:p>
        </p:txBody>
      </p:sp>
    </p:spTree>
    <p:extLst>
      <p:ext uri="{BB962C8B-B14F-4D97-AF65-F5344CB8AC3E}">
        <p14:creationId xmlns:p14="http://schemas.microsoft.com/office/powerpoint/2010/main" val="2885754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9817945-C700-4BA3-8D08-03B7495E1EAE}" type="slidenum">
              <a:rPr lang="en-US" smtClean="0"/>
              <a:pPr/>
              <a:t>60</a:t>
            </a:fld>
            <a:endParaRPr lang="en-US"/>
          </a:p>
        </p:txBody>
      </p:sp>
      <p:sp>
        <p:nvSpPr>
          <p:cNvPr id="182275" name="Rectangle 2"/>
          <p:cNvSpPr>
            <a:spLocks noGrp="1" noRot="1" noChangeAspect="1" noChangeArrowheads="1" noTextEdit="1"/>
          </p:cNvSpPr>
          <p:nvPr>
            <p:ph type="sldImg"/>
          </p:nvPr>
        </p:nvSpPr>
        <p:spPr>
          <a:xfrm>
            <a:off x="1185863" y="698500"/>
            <a:ext cx="4641850" cy="3481388"/>
          </a:xfrm>
          <a:ln w="12700" cap="flat">
            <a:solidFill>
              <a:schemeClr val="tx1"/>
            </a:solidFill>
          </a:ln>
        </p:spPr>
      </p:sp>
      <p:sp>
        <p:nvSpPr>
          <p:cNvPr id="182276" name="Rectangle 3"/>
          <p:cNvSpPr>
            <a:spLocks noGrp="1" noChangeArrowheads="1"/>
          </p:cNvSpPr>
          <p:nvPr>
            <p:ph type="body" idx="1"/>
          </p:nvPr>
        </p:nvSpPr>
        <p:spPr>
          <a:xfrm>
            <a:off x="935038" y="4416425"/>
            <a:ext cx="5140325" cy="4183063"/>
          </a:xfrm>
          <a:noFill/>
          <a:ln/>
        </p:spPr>
        <p:txBody>
          <a:bodyPr lIns="91771" tIns="45081" rIns="91771" bIns="45081"/>
          <a:lstStyle/>
          <a:p>
            <a:pPr eaLnBrk="1" hangingPunct="1"/>
            <a:endParaRPr lang="en-US"/>
          </a:p>
        </p:txBody>
      </p:sp>
    </p:spTree>
    <p:extLst>
      <p:ext uri="{BB962C8B-B14F-4D97-AF65-F5344CB8AC3E}">
        <p14:creationId xmlns:p14="http://schemas.microsoft.com/office/powerpoint/2010/main" val="28728628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University of Florida pushing pressure on academics to teach in person</a:t>
            </a:r>
          </a:p>
          <a:p>
            <a:endParaRPr lang="en-US" dirty="0"/>
          </a:p>
          <a:p>
            <a:r>
              <a:rPr lang="en-US" dirty="0"/>
              <a:t>France</a:t>
            </a:r>
          </a:p>
          <a:p>
            <a:endParaRPr lang="en-US" dirty="0"/>
          </a:p>
          <a:p>
            <a:r>
              <a:rPr lang="en-US" dirty="0"/>
              <a:t>UK</a:t>
            </a:r>
          </a:p>
          <a:p>
            <a:endParaRPr lang="en-US" dirty="0"/>
          </a:p>
          <a:p>
            <a:r>
              <a:rPr lang="en-US" dirty="0"/>
              <a:t>Pakistan – </a:t>
            </a:r>
            <a:r>
              <a:rPr lang="en-US" dirty="0" err="1"/>
              <a:t>gvt</a:t>
            </a:r>
            <a:r>
              <a:rPr lang="en-US" dirty="0"/>
              <a:t> putting pressure on U</a:t>
            </a:r>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61</a:t>
            </a:fld>
            <a:endParaRPr lang="en-US" altLang="zh-TW"/>
          </a:p>
        </p:txBody>
      </p:sp>
    </p:spTree>
    <p:extLst>
      <p:ext uri="{BB962C8B-B14F-4D97-AF65-F5344CB8AC3E}">
        <p14:creationId xmlns:p14="http://schemas.microsoft.com/office/powerpoint/2010/main" val="1682839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62</a:t>
            </a:fld>
            <a:endParaRPr lang="en-US" altLang="zh-TW"/>
          </a:p>
        </p:txBody>
      </p:sp>
    </p:spTree>
    <p:extLst>
      <p:ext uri="{BB962C8B-B14F-4D97-AF65-F5344CB8AC3E}">
        <p14:creationId xmlns:p14="http://schemas.microsoft.com/office/powerpoint/2010/main" val="1550875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5</a:t>
            </a:fld>
            <a:endParaRPr lang="en-US" altLang="zh-TW"/>
          </a:p>
        </p:txBody>
      </p:sp>
    </p:spTree>
    <p:extLst>
      <p:ext uri="{BB962C8B-B14F-4D97-AF65-F5344CB8AC3E}">
        <p14:creationId xmlns:p14="http://schemas.microsoft.com/office/powerpoint/2010/main" val="861976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Progress in terms of gender and minority groups</a:t>
            </a:r>
          </a:p>
          <a:p>
            <a:endParaRPr lang="en-US" dirty="0"/>
          </a:p>
          <a:p>
            <a:r>
              <a:rPr lang="en-US" dirty="0"/>
              <a:t>But financial picture not rosy everywhere, especially after the 2007-08 economic crisis</a:t>
            </a:r>
          </a:p>
          <a:p>
            <a:endParaRPr lang="en-US" dirty="0"/>
          </a:p>
          <a:p>
            <a:r>
              <a:rPr lang="en-US" dirty="0"/>
              <a:t>Aging population in Eastern Europe, South Korea, Taiwan</a:t>
            </a:r>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6</a:t>
            </a:fld>
            <a:endParaRPr lang="en-US" altLang="zh-TW"/>
          </a:p>
        </p:txBody>
      </p:sp>
    </p:spTree>
    <p:extLst>
      <p:ext uri="{BB962C8B-B14F-4D97-AF65-F5344CB8AC3E}">
        <p14:creationId xmlns:p14="http://schemas.microsoft.com/office/powerpoint/2010/main" val="1832602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kern="1200" dirty="0">
                <a:solidFill>
                  <a:schemeClr val="tx1"/>
                </a:solidFill>
                <a:effectLst/>
                <a:latin typeface="Arial" pitchFamily="34" charset="0"/>
                <a:ea typeface="+mn-ea"/>
                <a:cs typeface="Arial" pitchFamily="34" charset="0"/>
              </a:rPr>
              <a:t>Knowledge is the key to a future after the oil age</a:t>
            </a:r>
            <a:endParaRPr lang="en-US" sz="1200" b="1" kern="1200" dirty="0">
              <a:solidFill>
                <a:schemeClr val="tx1"/>
              </a:solidFill>
              <a:effectLst/>
              <a:latin typeface="Arial" pitchFamily="34" charset="0"/>
              <a:ea typeface="+mn-ea"/>
              <a:cs typeface="Arial" pitchFamily="34" charset="0"/>
            </a:endParaRPr>
          </a:p>
          <a:p>
            <a:pPr fontAlgn="base"/>
            <a:r>
              <a:rPr lang="en-US" sz="1200" kern="1200" dirty="0">
                <a:solidFill>
                  <a:schemeClr val="tx1"/>
                </a:solidFill>
                <a:effectLst/>
                <a:latin typeface="Arial" pitchFamily="34" charset="0"/>
                <a:ea typeface="+mn-ea"/>
                <a:cs typeface="Arial" pitchFamily="34" charset="0"/>
              </a:rPr>
              <a:t>Prime Minister Erna Solberg says that we cannot maintain the welfare state without investing in knowledge, and thinks a well-educated population is the key when preparing for the future.   Norwegian jobs will demand knowledge and expertise if we are going to be able to keep our welfare state," Solberg says to NRK.</a:t>
            </a:r>
          </a:p>
          <a:p>
            <a:pPr fontAlgn="base"/>
            <a:r>
              <a:rPr lang="en-US" sz="1200" kern="1200" dirty="0">
                <a:solidFill>
                  <a:schemeClr val="tx1"/>
                </a:solidFill>
                <a:effectLst/>
                <a:latin typeface="Arial" pitchFamily="34" charset="0"/>
                <a:ea typeface="+mn-ea"/>
                <a:cs typeface="Arial" pitchFamily="34" charset="0"/>
              </a:rPr>
              <a:t> </a:t>
            </a:r>
          </a:p>
          <a:p>
            <a:pPr fontAlgn="base"/>
            <a:r>
              <a:rPr lang="en-US" sz="1200" kern="1200" dirty="0">
                <a:solidFill>
                  <a:schemeClr val="tx1"/>
                </a:solidFill>
                <a:effectLst/>
                <a:latin typeface="Arial" pitchFamily="34" charset="0"/>
                <a:ea typeface="+mn-ea"/>
                <a:cs typeface="Arial" pitchFamily="34" charset="0"/>
              </a:rPr>
              <a:t>She thinks it is a concern that Norwegian students get average scores on international tests in mathematics, reading and science. </a:t>
            </a:r>
          </a:p>
          <a:p>
            <a:pPr fontAlgn="base"/>
            <a:r>
              <a:rPr lang="en-US" sz="1200" kern="1200" dirty="0">
                <a:solidFill>
                  <a:schemeClr val="tx1"/>
                </a:solidFill>
                <a:effectLst/>
                <a:latin typeface="Arial" pitchFamily="34" charset="0"/>
                <a:ea typeface="+mn-ea"/>
                <a:cs typeface="Arial" pitchFamily="34" charset="0"/>
              </a:rPr>
              <a:t>"The PISA-test shows that we are average and in the middle. That is not acceptable for a nation whose lives depend on knowledge. We have to get to the top. Not in everything, we but we need some world-leading university communities and a higher score for the general level of education," Solberg explains. </a:t>
            </a:r>
          </a:p>
          <a:p>
            <a:pPr fontAlgn="base"/>
            <a:r>
              <a:rPr lang="en-US" sz="1200" kern="1200" dirty="0">
                <a:solidFill>
                  <a:schemeClr val="tx1"/>
                </a:solidFill>
                <a:effectLst/>
                <a:latin typeface="Arial" pitchFamily="34" charset="0"/>
                <a:ea typeface="+mn-ea"/>
                <a:cs typeface="Arial" pitchFamily="34" charset="0"/>
              </a:rPr>
              <a:t>The Prime Minister spoke at the Confederation of Norwegian Enterprise's annual conference in the Norwegian opera house on Wednesday. Although she emphasized the importance of education in order to increase productivity in the future, she also made it clear that it doesn't mean that everybody needs a PhD. </a:t>
            </a:r>
          </a:p>
          <a:p>
            <a:pPr fontAlgn="base"/>
            <a:r>
              <a:rPr lang="en-US" sz="1200" kern="1200" dirty="0">
                <a:solidFill>
                  <a:schemeClr val="tx1"/>
                </a:solidFill>
                <a:effectLst/>
                <a:latin typeface="Arial" pitchFamily="34" charset="0"/>
                <a:ea typeface="+mn-ea"/>
                <a:cs typeface="Arial" pitchFamily="34" charset="0"/>
              </a:rPr>
              <a:t>"The oil has given Norway prosperity, but Norway's future is knowledge. If we can create a knowledge-abased society we have successfully transitioned and prepared ourselves for a time after the oil age," Solberg said. </a:t>
            </a:r>
          </a:p>
          <a:p>
            <a:endParaRPr lang="en-US" dirty="0"/>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7</a:t>
            </a:fld>
            <a:endParaRPr lang="en-US" altLang="zh-TW"/>
          </a:p>
        </p:txBody>
      </p:sp>
    </p:spTree>
    <p:extLst>
      <p:ext uri="{BB962C8B-B14F-4D97-AF65-F5344CB8AC3E}">
        <p14:creationId xmlns:p14="http://schemas.microsoft.com/office/powerpoint/2010/main" val="2101978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Prime Minister of Norway</a:t>
            </a:r>
          </a:p>
        </p:txBody>
      </p:sp>
      <p:sp>
        <p:nvSpPr>
          <p:cNvPr id="4" name="Slide Number Placeholder 3"/>
          <p:cNvSpPr>
            <a:spLocks noGrp="1"/>
          </p:cNvSpPr>
          <p:nvPr>
            <p:ph type="sldNum" sz="quarter" idx="10"/>
          </p:nvPr>
        </p:nvSpPr>
        <p:spPr/>
        <p:txBody>
          <a:bodyPr/>
          <a:lstStyle/>
          <a:p>
            <a:fld id="{79480019-D435-4A57-AB90-16651FA619E7}" type="slidenum">
              <a:rPr lang="zh-TW" altLang="en-US" smtClean="0"/>
              <a:pPr/>
              <a:t>8</a:t>
            </a:fld>
            <a:endParaRPr lang="en-US" altLang="zh-TW"/>
          </a:p>
        </p:txBody>
      </p:sp>
    </p:spTree>
    <p:extLst>
      <p:ext uri="{BB962C8B-B14F-4D97-AF65-F5344CB8AC3E}">
        <p14:creationId xmlns:p14="http://schemas.microsoft.com/office/powerpoint/2010/main" val="3932091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ERC and Horizon 2020</a:t>
            </a:r>
          </a:p>
        </p:txBody>
      </p:sp>
      <p:sp>
        <p:nvSpPr>
          <p:cNvPr id="4" name="Slide Number Placeholder 3"/>
          <p:cNvSpPr>
            <a:spLocks noGrp="1"/>
          </p:cNvSpPr>
          <p:nvPr>
            <p:ph type="sldNum" sz="quarter" idx="5"/>
          </p:nvPr>
        </p:nvSpPr>
        <p:spPr/>
        <p:txBody>
          <a:bodyPr/>
          <a:lstStyle/>
          <a:p>
            <a:fld id="{79480019-D435-4A57-AB90-16651FA619E7}" type="slidenum">
              <a:rPr lang="zh-TW" altLang="en-US" smtClean="0"/>
              <a:pPr/>
              <a:t>9</a:t>
            </a:fld>
            <a:endParaRPr lang="en-US" altLang="zh-TW"/>
          </a:p>
        </p:txBody>
      </p:sp>
    </p:spTree>
    <p:extLst>
      <p:ext uri="{BB962C8B-B14F-4D97-AF65-F5344CB8AC3E}">
        <p14:creationId xmlns:p14="http://schemas.microsoft.com/office/powerpoint/2010/main" val="2288065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028"/>
            <a:ext cx="7772400" cy="1470422"/>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zh-TW"/>
          </a:p>
        </p:txBody>
      </p:sp>
      <p:sp>
        <p:nvSpPr>
          <p:cNvPr id="5" name="Footer Placeholder 4"/>
          <p:cNvSpPr>
            <a:spLocks noGrp="1"/>
          </p:cNvSpPr>
          <p:nvPr>
            <p:ph type="ftr" sz="quarter" idx="11"/>
          </p:nvPr>
        </p:nvSpPr>
        <p:spPr/>
        <p:txBody>
          <a:bodyPr/>
          <a:lstStyle>
            <a:lvl1pPr>
              <a:defRPr/>
            </a:lvl1pPr>
          </a:lstStyle>
          <a:p>
            <a:endParaRPr lang="en-US" altLang="zh-TW"/>
          </a:p>
        </p:txBody>
      </p:sp>
      <p:sp>
        <p:nvSpPr>
          <p:cNvPr id="6" name="Slide Number Placeholder 5"/>
          <p:cNvSpPr>
            <a:spLocks noGrp="1"/>
          </p:cNvSpPr>
          <p:nvPr>
            <p:ph type="sldNum" sz="quarter" idx="12"/>
          </p:nvPr>
        </p:nvSpPr>
        <p:spPr/>
        <p:txBody>
          <a:bodyPr/>
          <a:lstStyle>
            <a:lvl1pPr>
              <a:defRPr/>
            </a:lvl1pPr>
          </a:lstStyle>
          <a:p>
            <a:fld id="{E974A2F4-74CE-4A93-93C7-A499487CCBE8}" type="slidenum">
              <a:rPr lang="zh-TW" altLang="en-US"/>
              <a:pPr/>
              <a:t>‹#›</a:t>
            </a:fld>
            <a:endParaRPr lang="en-US" altLang="zh-T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zh-TW"/>
          </a:p>
        </p:txBody>
      </p:sp>
      <p:sp>
        <p:nvSpPr>
          <p:cNvPr id="5" name="Footer Placeholder 4"/>
          <p:cNvSpPr>
            <a:spLocks noGrp="1"/>
          </p:cNvSpPr>
          <p:nvPr>
            <p:ph type="ftr" sz="quarter" idx="11"/>
          </p:nvPr>
        </p:nvSpPr>
        <p:spPr/>
        <p:txBody>
          <a:bodyPr/>
          <a:lstStyle>
            <a:lvl1pPr>
              <a:defRPr/>
            </a:lvl1pPr>
          </a:lstStyle>
          <a:p>
            <a:endParaRPr lang="en-US" altLang="zh-TW"/>
          </a:p>
        </p:txBody>
      </p:sp>
      <p:sp>
        <p:nvSpPr>
          <p:cNvPr id="6" name="Slide Number Placeholder 5"/>
          <p:cNvSpPr>
            <a:spLocks noGrp="1"/>
          </p:cNvSpPr>
          <p:nvPr>
            <p:ph type="sldNum" sz="quarter" idx="12"/>
          </p:nvPr>
        </p:nvSpPr>
        <p:spPr/>
        <p:txBody>
          <a:bodyPr/>
          <a:lstStyle>
            <a:lvl1pPr>
              <a:defRPr/>
            </a:lvl1pPr>
          </a:lstStyle>
          <a:p>
            <a:fld id="{9ABD5BEE-5DFB-466C-9EE6-B95614D5DF72}" type="slidenum">
              <a:rPr lang="zh-TW" altLang="en-US"/>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275040"/>
            <a:ext cx="1981200" cy="58507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275040"/>
            <a:ext cx="5740400" cy="585073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zh-TW"/>
          </a:p>
        </p:txBody>
      </p:sp>
      <p:sp>
        <p:nvSpPr>
          <p:cNvPr id="5" name="Footer Placeholder 4"/>
          <p:cNvSpPr>
            <a:spLocks noGrp="1"/>
          </p:cNvSpPr>
          <p:nvPr>
            <p:ph type="ftr" sz="quarter" idx="11"/>
          </p:nvPr>
        </p:nvSpPr>
        <p:spPr/>
        <p:txBody>
          <a:bodyPr/>
          <a:lstStyle>
            <a:lvl1pPr>
              <a:defRPr/>
            </a:lvl1pPr>
          </a:lstStyle>
          <a:p>
            <a:endParaRPr lang="en-US" altLang="zh-TW"/>
          </a:p>
        </p:txBody>
      </p:sp>
      <p:sp>
        <p:nvSpPr>
          <p:cNvPr id="6" name="Slide Number Placeholder 5"/>
          <p:cNvSpPr>
            <a:spLocks noGrp="1"/>
          </p:cNvSpPr>
          <p:nvPr>
            <p:ph type="sldNum" sz="quarter" idx="12"/>
          </p:nvPr>
        </p:nvSpPr>
        <p:spPr/>
        <p:txBody>
          <a:bodyPr/>
          <a:lstStyle>
            <a:lvl1pPr>
              <a:defRPr/>
            </a:lvl1pPr>
          </a:lstStyle>
          <a:p>
            <a:fld id="{466DEE7D-FCA9-4F71-975D-73C8C0153FDE}" type="slidenum">
              <a:rPr lang="zh-TW" altLang="en-US"/>
              <a:pPr/>
              <a:t>‹#›</a:t>
            </a:fld>
            <a:endParaRPr lang="en-US" altLang="zh-TW"/>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275035"/>
            <a:ext cx="7924800" cy="1143000"/>
          </a:xfrm>
        </p:spPr>
        <p:txBody>
          <a:bodyPr/>
          <a:lstStyle/>
          <a:p>
            <a:r>
              <a:rPr lang="en-US"/>
              <a:t>Click to edit Master title style</a:t>
            </a:r>
          </a:p>
        </p:txBody>
      </p:sp>
      <p:sp>
        <p:nvSpPr>
          <p:cNvPr id="3" name="Text Placeholder 2"/>
          <p:cNvSpPr>
            <a:spLocks noGrp="1"/>
          </p:cNvSpPr>
          <p:nvPr>
            <p:ph type="body" sz="half" idx="1"/>
          </p:nvPr>
        </p:nvSpPr>
        <p:spPr>
          <a:xfrm>
            <a:off x="762000" y="1600200"/>
            <a:ext cx="3860800" cy="45255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826000" y="1600200"/>
            <a:ext cx="3860800" cy="4525566"/>
          </a:xfrm>
        </p:spPr>
        <p:txBody>
          <a:bodyPr/>
          <a:lstStyle/>
          <a:p>
            <a:endParaRPr lang="en-US"/>
          </a:p>
        </p:txBody>
      </p:sp>
      <p:sp>
        <p:nvSpPr>
          <p:cNvPr id="5" name="Date Placeholder 4"/>
          <p:cNvSpPr>
            <a:spLocks noGrp="1"/>
          </p:cNvSpPr>
          <p:nvPr>
            <p:ph type="dt" sz="half" idx="10"/>
          </p:nvPr>
        </p:nvSpPr>
        <p:spPr>
          <a:xfrm>
            <a:off x="990600" y="6244829"/>
            <a:ext cx="1600200" cy="476250"/>
          </a:xfrm>
        </p:spPr>
        <p:txBody>
          <a:bodyPr/>
          <a:lstStyle>
            <a:lvl1pPr>
              <a:defRPr/>
            </a:lvl1pPr>
          </a:lstStyle>
          <a:p>
            <a:endParaRPr lang="en-US" altLang="zh-TW"/>
          </a:p>
        </p:txBody>
      </p:sp>
      <p:sp>
        <p:nvSpPr>
          <p:cNvPr id="6" name="Footer Placeholder 5"/>
          <p:cNvSpPr>
            <a:spLocks noGrp="1"/>
          </p:cNvSpPr>
          <p:nvPr>
            <p:ph type="ftr" sz="quarter" idx="11"/>
          </p:nvPr>
        </p:nvSpPr>
        <p:spPr>
          <a:xfrm>
            <a:off x="3848102" y="6244829"/>
            <a:ext cx="2171700" cy="476250"/>
          </a:xfrm>
        </p:spPr>
        <p:txBody>
          <a:bodyPr/>
          <a:lstStyle>
            <a:lvl1pPr>
              <a:defRPr/>
            </a:lvl1pPr>
          </a:lstStyle>
          <a:p>
            <a:endParaRPr lang="en-US" altLang="zh-TW"/>
          </a:p>
        </p:txBody>
      </p:sp>
      <p:sp>
        <p:nvSpPr>
          <p:cNvPr id="7" name="Slide Number Placeholder 6"/>
          <p:cNvSpPr>
            <a:spLocks noGrp="1"/>
          </p:cNvSpPr>
          <p:nvPr>
            <p:ph type="sldNum" sz="quarter" idx="12"/>
          </p:nvPr>
        </p:nvSpPr>
        <p:spPr>
          <a:xfrm>
            <a:off x="7086600" y="6244829"/>
            <a:ext cx="1600200" cy="476250"/>
          </a:xfrm>
        </p:spPr>
        <p:txBody>
          <a:bodyPr/>
          <a:lstStyle>
            <a:lvl1pPr>
              <a:defRPr/>
            </a:lvl1pPr>
          </a:lstStyle>
          <a:p>
            <a:fld id="{A20DDDAB-CE41-4B7C-8633-B21A69C154B7}" type="slidenum">
              <a:rPr lang="zh-TW" altLang="en-US"/>
              <a:pPr/>
              <a:t>‹#›</a:t>
            </a:fld>
            <a:endParaRPr lang="en-US" altLang="zh-TW"/>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762000" y="275035"/>
            <a:ext cx="7924800" cy="1143000"/>
          </a:xfrm>
        </p:spPr>
        <p:txBody>
          <a:bodyPr/>
          <a:lstStyle/>
          <a:p>
            <a:r>
              <a:rPr lang="en-US"/>
              <a:t>Click to edit Master title style</a:t>
            </a:r>
          </a:p>
        </p:txBody>
      </p:sp>
      <p:sp>
        <p:nvSpPr>
          <p:cNvPr id="3" name="Chart Placeholder 2"/>
          <p:cNvSpPr>
            <a:spLocks noGrp="1"/>
          </p:cNvSpPr>
          <p:nvPr>
            <p:ph type="chart" idx="1"/>
          </p:nvPr>
        </p:nvSpPr>
        <p:spPr>
          <a:xfrm>
            <a:off x="762000" y="1600200"/>
            <a:ext cx="7924800" cy="4525566"/>
          </a:xfrm>
        </p:spPr>
        <p:txBody>
          <a:bodyPr/>
          <a:lstStyle/>
          <a:p>
            <a:endParaRPr lang="en-US"/>
          </a:p>
        </p:txBody>
      </p:sp>
      <p:sp>
        <p:nvSpPr>
          <p:cNvPr id="4" name="Date Placeholder 3"/>
          <p:cNvSpPr>
            <a:spLocks noGrp="1"/>
          </p:cNvSpPr>
          <p:nvPr>
            <p:ph type="dt" sz="half" idx="10"/>
          </p:nvPr>
        </p:nvSpPr>
        <p:spPr>
          <a:xfrm>
            <a:off x="990600" y="6244829"/>
            <a:ext cx="1600200" cy="476250"/>
          </a:xfrm>
        </p:spPr>
        <p:txBody>
          <a:bodyPr/>
          <a:lstStyle>
            <a:lvl1pPr>
              <a:defRPr/>
            </a:lvl1pPr>
          </a:lstStyle>
          <a:p>
            <a:endParaRPr lang="en-US" altLang="zh-TW"/>
          </a:p>
        </p:txBody>
      </p:sp>
      <p:sp>
        <p:nvSpPr>
          <p:cNvPr id="5" name="Footer Placeholder 4"/>
          <p:cNvSpPr>
            <a:spLocks noGrp="1"/>
          </p:cNvSpPr>
          <p:nvPr>
            <p:ph type="ftr" sz="quarter" idx="11"/>
          </p:nvPr>
        </p:nvSpPr>
        <p:spPr>
          <a:xfrm>
            <a:off x="3848102" y="6244829"/>
            <a:ext cx="2171700" cy="476250"/>
          </a:xfrm>
        </p:spPr>
        <p:txBody>
          <a:bodyPr/>
          <a:lstStyle>
            <a:lvl1pPr>
              <a:defRPr/>
            </a:lvl1pPr>
          </a:lstStyle>
          <a:p>
            <a:endParaRPr lang="en-US" altLang="zh-TW"/>
          </a:p>
        </p:txBody>
      </p:sp>
      <p:sp>
        <p:nvSpPr>
          <p:cNvPr id="6" name="Slide Number Placeholder 5"/>
          <p:cNvSpPr>
            <a:spLocks noGrp="1"/>
          </p:cNvSpPr>
          <p:nvPr>
            <p:ph type="sldNum" sz="quarter" idx="12"/>
          </p:nvPr>
        </p:nvSpPr>
        <p:spPr>
          <a:xfrm>
            <a:off x="7086600" y="6244829"/>
            <a:ext cx="1600200" cy="476250"/>
          </a:xfrm>
        </p:spPr>
        <p:txBody>
          <a:bodyPr/>
          <a:lstStyle>
            <a:lvl1pPr>
              <a:defRPr/>
            </a:lvl1pPr>
          </a:lstStyle>
          <a:p>
            <a:fld id="{3E609BBA-7EE7-40AC-8A62-00823F99A0F5}" type="slidenum">
              <a:rPr lang="zh-TW" altLang="en-US"/>
              <a:pPr/>
              <a:t>‹#›</a:t>
            </a:fld>
            <a:endParaRPr lang="en-US" altLang="zh-TW"/>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275035"/>
            <a:ext cx="7924800" cy="1143000"/>
          </a:xfrm>
        </p:spPr>
        <p:txBody>
          <a:bodyPr/>
          <a:lstStyle/>
          <a:p>
            <a:r>
              <a:rPr lang="en-US"/>
              <a:t>Click to edit Master title style</a:t>
            </a:r>
          </a:p>
        </p:txBody>
      </p:sp>
      <p:sp>
        <p:nvSpPr>
          <p:cNvPr id="3" name="Chart Placeholder 2"/>
          <p:cNvSpPr>
            <a:spLocks noGrp="1"/>
          </p:cNvSpPr>
          <p:nvPr>
            <p:ph type="chart" sz="half" idx="1"/>
          </p:nvPr>
        </p:nvSpPr>
        <p:spPr>
          <a:xfrm>
            <a:off x="762000" y="1600200"/>
            <a:ext cx="3860800" cy="4525566"/>
          </a:xfrm>
        </p:spPr>
        <p:txBody>
          <a:bodyPr/>
          <a:lstStyle/>
          <a:p>
            <a:endParaRPr lang="en-US"/>
          </a:p>
        </p:txBody>
      </p:sp>
      <p:sp>
        <p:nvSpPr>
          <p:cNvPr id="4" name="Text Placeholder 3"/>
          <p:cNvSpPr>
            <a:spLocks noGrp="1"/>
          </p:cNvSpPr>
          <p:nvPr>
            <p:ph type="body" sz="half" idx="2"/>
          </p:nvPr>
        </p:nvSpPr>
        <p:spPr>
          <a:xfrm>
            <a:off x="4826000" y="1600200"/>
            <a:ext cx="3860800" cy="45255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90600" y="6244829"/>
            <a:ext cx="1600200" cy="476250"/>
          </a:xfrm>
        </p:spPr>
        <p:txBody>
          <a:bodyPr/>
          <a:lstStyle>
            <a:lvl1pPr>
              <a:defRPr/>
            </a:lvl1pPr>
          </a:lstStyle>
          <a:p>
            <a:endParaRPr lang="en-US" altLang="zh-TW"/>
          </a:p>
        </p:txBody>
      </p:sp>
      <p:sp>
        <p:nvSpPr>
          <p:cNvPr id="6" name="Footer Placeholder 5"/>
          <p:cNvSpPr>
            <a:spLocks noGrp="1"/>
          </p:cNvSpPr>
          <p:nvPr>
            <p:ph type="ftr" sz="quarter" idx="11"/>
          </p:nvPr>
        </p:nvSpPr>
        <p:spPr>
          <a:xfrm>
            <a:off x="3848102" y="6244829"/>
            <a:ext cx="2171700" cy="476250"/>
          </a:xfrm>
        </p:spPr>
        <p:txBody>
          <a:bodyPr/>
          <a:lstStyle>
            <a:lvl1pPr>
              <a:defRPr/>
            </a:lvl1pPr>
          </a:lstStyle>
          <a:p>
            <a:endParaRPr lang="en-US" altLang="zh-TW"/>
          </a:p>
        </p:txBody>
      </p:sp>
      <p:sp>
        <p:nvSpPr>
          <p:cNvPr id="7" name="Slide Number Placeholder 6"/>
          <p:cNvSpPr>
            <a:spLocks noGrp="1"/>
          </p:cNvSpPr>
          <p:nvPr>
            <p:ph type="sldNum" sz="quarter" idx="12"/>
          </p:nvPr>
        </p:nvSpPr>
        <p:spPr>
          <a:xfrm>
            <a:off x="7086600" y="6244829"/>
            <a:ext cx="1600200" cy="476250"/>
          </a:xfrm>
        </p:spPr>
        <p:txBody>
          <a:bodyPr/>
          <a:lstStyle>
            <a:lvl1pPr>
              <a:defRPr/>
            </a:lvl1pPr>
          </a:lstStyle>
          <a:p>
            <a:fld id="{42EDDCC0-76B8-435F-9B74-3649E3BC10C7}" type="slidenum">
              <a:rPr lang="zh-TW" altLang="en-US"/>
              <a:pPr/>
              <a:t>‹#›</a:t>
            </a:fld>
            <a:endParaRPr lang="en-US" altLang="zh-TW"/>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275035"/>
            <a:ext cx="7924800" cy="1143000"/>
          </a:xfrm>
        </p:spPr>
        <p:txBody>
          <a:bodyPr/>
          <a:lstStyle/>
          <a:p>
            <a:r>
              <a:rPr lang="en-US"/>
              <a:t>Click to edit Master title style</a:t>
            </a:r>
          </a:p>
        </p:txBody>
      </p:sp>
      <p:sp>
        <p:nvSpPr>
          <p:cNvPr id="3" name="Text Placeholder 2"/>
          <p:cNvSpPr>
            <a:spLocks noGrp="1"/>
          </p:cNvSpPr>
          <p:nvPr>
            <p:ph type="body" sz="half" idx="1"/>
          </p:nvPr>
        </p:nvSpPr>
        <p:spPr>
          <a:xfrm>
            <a:off x="762000" y="1600200"/>
            <a:ext cx="3860800" cy="45255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6000" y="1600200"/>
            <a:ext cx="3860800" cy="45255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990600" y="6244829"/>
            <a:ext cx="1600200" cy="476250"/>
          </a:xfrm>
        </p:spPr>
        <p:txBody>
          <a:bodyPr/>
          <a:lstStyle>
            <a:lvl1pPr>
              <a:defRPr/>
            </a:lvl1pPr>
          </a:lstStyle>
          <a:p>
            <a:endParaRPr lang="en-US" altLang="zh-TW"/>
          </a:p>
        </p:txBody>
      </p:sp>
      <p:sp>
        <p:nvSpPr>
          <p:cNvPr id="6" name="Footer Placeholder 5"/>
          <p:cNvSpPr>
            <a:spLocks noGrp="1"/>
          </p:cNvSpPr>
          <p:nvPr>
            <p:ph type="ftr" sz="quarter" idx="11"/>
          </p:nvPr>
        </p:nvSpPr>
        <p:spPr>
          <a:xfrm>
            <a:off x="3848102" y="6244829"/>
            <a:ext cx="2171700" cy="476250"/>
          </a:xfrm>
        </p:spPr>
        <p:txBody>
          <a:bodyPr/>
          <a:lstStyle>
            <a:lvl1pPr>
              <a:defRPr/>
            </a:lvl1pPr>
          </a:lstStyle>
          <a:p>
            <a:endParaRPr lang="en-US" altLang="zh-TW"/>
          </a:p>
        </p:txBody>
      </p:sp>
      <p:sp>
        <p:nvSpPr>
          <p:cNvPr id="7" name="Slide Number Placeholder 6"/>
          <p:cNvSpPr>
            <a:spLocks noGrp="1"/>
          </p:cNvSpPr>
          <p:nvPr>
            <p:ph type="sldNum" sz="quarter" idx="12"/>
          </p:nvPr>
        </p:nvSpPr>
        <p:spPr>
          <a:xfrm>
            <a:off x="7086600" y="6244829"/>
            <a:ext cx="1600200" cy="476250"/>
          </a:xfrm>
        </p:spPr>
        <p:txBody>
          <a:bodyPr/>
          <a:lstStyle>
            <a:lvl1pPr>
              <a:defRPr/>
            </a:lvl1pPr>
          </a:lstStyle>
          <a:p>
            <a:fld id="{71EBDAE7-7612-4D26-A13B-8F59355F49E3}" type="slidenum">
              <a:rPr lang="zh-TW" altLang="en-US"/>
              <a:pPr/>
              <a:t>‹#›</a:t>
            </a:fld>
            <a:endParaRPr lang="en-US" altLang="zh-TW"/>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x-none"/>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dirty="0"/>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E974A2F4-74CE-4A93-93C7-A499487CCBE8}" type="slidenum">
              <a:rPr lang="zh-TW" altLang="en-US" smtClean="0"/>
              <a:pPr/>
              <a:t>‹#›</a:t>
            </a:fld>
            <a:endParaRPr lang="en-US" altLang="zh-TW"/>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a:p>
        </p:txBody>
      </p:sp>
      <p:sp>
        <p:nvSpPr>
          <p:cNvPr id="3" name="Content Placeholder 2"/>
          <p:cNvSpPr>
            <a:spLocks noGrp="1"/>
          </p:cNvSpPr>
          <p:nvPr>
            <p:ph idx="1"/>
          </p:nvPr>
        </p:nvSpPr>
        <p:spPr/>
        <p:txBody>
          <a:bodyPr/>
          <a:lstStyle>
            <a:lvl5pPr>
              <a:defRPr/>
            </a:lvl5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FC53FCEF-C09A-4B91-9672-0D80469AB0EC}" type="slidenum">
              <a:rPr lang="zh-TW" altLang="en-US" smtClean="0"/>
              <a:pPr/>
              <a:t>‹#›</a:t>
            </a:fld>
            <a:endParaRPr lang="en-US" altLang="zh-TW"/>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x-none"/>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dirty="0"/>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186CE27F-1257-49B7-A5AA-6DC96A80003F}" type="slidenum">
              <a:rPr lang="zh-TW" altLang="en-US" smtClean="0"/>
              <a:pPr/>
              <a:t>‹#›</a:t>
            </a:fld>
            <a:endParaRPr lang="en-US" altLang="zh-TW"/>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x-none"/>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F9892465-840F-486D-A0DA-B5A0847AB779}" type="slidenum">
              <a:rPr lang="zh-TW" altLang="en-US" smtClean="0"/>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zh-TW"/>
          </a:p>
        </p:txBody>
      </p:sp>
      <p:sp>
        <p:nvSpPr>
          <p:cNvPr id="5" name="Footer Placeholder 4"/>
          <p:cNvSpPr>
            <a:spLocks noGrp="1"/>
          </p:cNvSpPr>
          <p:nvPr>
            <p:ph type="ftr" sz="quarter" idx="11"/>
          </p:nvPr>
        </p:nvSpPr>
        <p:spPr/>
        <p:txBody>
          <a:bodyPr/>
          <a:lstStyle>
            <a:lvl1pPr>
              <a:defRPr/>
            </a:lvl1pPr>
          </a:lstStyle>
          <a:p>
            <a:endParaRPr lang="en-US" altLang="zh-TW"/>
          </a:p>
        </p:txBody>
      </p:sp>
      <p:sp>
        <p:nvSpPr>
          <p:cNvPr id="6" name="Slide Number Placeholder 5"/>
          <p:cNvSpPr>
            <a:spLocks noGrp="1"/>
          </p:cNvSpPr>
          <p:nvPr>
            <p:ph type="sldNum" sz="quarter" idx="12"/>
          </p:nvPr>
        </p:nvSpPr>
        <p:spPr/>
        <p:txBody>
          <a:bodyPr/>
          <a:lstStyle>
            <a:lvl1pPr>
              <a:defRPr/>
            </a:lvl1pPr>
          </a:lstStyle>
          <a:p>
            <a:fld id="{FC53FCEF-C09A-4B91-9672-0D80469AB0EC}" type="slidenum">
              <a:rPr lang="zh-TW" altLang="en-US"/>
              <a:pPr/>
              <a:t>‹#›</a:t>
            </a:fld>
            <a:endParaRPr lang="en-US" altLang="zh-TW"/>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x-none"/>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5" name="Date Placeholder 4"/>
          <p:cNvSpPr>
            <a:spLocks noGrp="1"/>
          </p:cNvSpPr>
          <p:nvPr>
            <p:ph type="dt" sz="half" idx="10"/>
          </p:nvPr>
        </p:nvSpPr>
        <p:spPr/>
        <p:txBody>
          <a:bodyPr/>
          <a:lstStyle/>
          <a:p>
            <a:endParaRPr lang="en-US" altLang="zh-TW"/>
          </a:p>
        </p:txBody>
      </p:sp>
      <p:sp>
        <p:nvSpPr>
          <p:cNvPr id="6" name="Footer Placeholder 5"/>
          <p:cNvSpPr>
            <a:spLocks noGrp="1"/>
          </p:cNvSpPr>
          <p:nvPr>
            <p:ph type="ftr" sz="quarter" idx="11"/>
          </p:nvPr>
        </p:nvSpPr>
        <p:spPr/>
        <p:txBody>
          <a:bodyPr/>
          <a:lstStyle/>
          <a:p>
            <a:endParaRPr lang="en-US" altLang="zh-TW"/>
          </a:p>
        </p:txBody>
      </p:sp>
      <p:sp>
        <p:nvSpPr>
          <p:cNvPr id="7" name="Slide Number Placeholder 6"/>
          <p:cNvSpPr>
            <a:spLocks noGrp="1"/>
          </p:cNvSpPr>
          <p:nvPr>
            <p:ph type="sldNum" sz="quarter" idx="12"/>
          </p:nvPr>
        </p:nvSpPr>
        <p:spPr/>
        <p:txBody>
          <a:bodyPr/>
          <a:lstStyle/>
          <a:p>
            <a:fld id="{836A42AB-5635-44FD-B6E3-6356CB98C5AB}" type="slidenum">
              <a:rPr lang="zh-TW" altLang="en-US" smtClean="0"/>
              <a:pPr/>
              <a:t>‹#›</a:t>
            </a:fld>
            <a:endParaRPr lang="en-US" altLang="zh-TW"/>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x-none"/>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7" name="Date Placeholder 6"/>
          <p:cNvSpPr>
            <a:spLocks noGrp="1"/>
          </p:cNvSpPr>
          <p:nvPr>
            <p:ph type="dt" sz="half" idx="10"/>
          </p:nvPr>
        </p:nvSpPr>
        <p:spPr/>
        <p:txBody>
          <a:bodyPr/>
          <a:lstStyle/>
          <a:p>
            <a:endParaRPr lang="en-US" altLang="zh-TW"/>
          </a:p>
        </p:txBody>
      </p:sp>
      <p:sp>
        <p:nvSpPr>
          <p:cNvPr id="8" name="Footer Placeholder 7"/>
          <p:cNvSpPr>
            <a:spLocks noGrp="1"/>
          </p:cNvSpPr>
          <p:nvPr>
            <p:ph type="ftr" sz="quarter" idx="11"/>
          </p:nvPr>
        </p:nvSpPr>
        <p:spPr/>
        <p:txBody>
          <a:bodyPr/>
          <a:lstStyle/>
          <a:p>
            <a:endParaRPr lang="en-US" altLang="zh-TW"/>
          </a:p>
        </p:txBody>
      </p:sp>
      <p:sp>
        <p:nvSpPr>
          <p:cNvPr id="9" name="Slide Number Placeholder 8"/>
          <p:cNvSpPr>
            <a:spLocks noGrp="1"/>
          </p:cNvSpPr>
          <p:nvPr>
            <p:ph type="sldNum" sz="quarter" idx="12"/>
          </p:nvPr>
        </p:nvSpPr>
        <p:spPr/>
        <p:txBody>
          <a:bodyPr/>
          <a:lstStyle/>
          <a:p>
            <a:fld id="{90AB6C09-291F-4E49-85C7-357B3E7575E1}" type="slidenum">
              <a:rPr lang="zh-TW" altLang="en-US" smtClean="0"/>
              <a:pPr/>
              <a:t>‹#›</a:t>
            </a:fld>
            <a:endParaRPr lang="en-US" altLang="zh-TW"/>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a:p>
        </p:txBody>
      </p:sp>
      <p:sp>
        <p:nvSpPr>
          <p:cNvPr id="3" name="Date Placeholder 2"/>
          <p:cNvSpPr>
            <a:spLocks noGrp="1"/>
          </p:cNvSpPr>
          <p:nvPr>
            <p:ph type="dt" sz="half" idx="10"/>
          </p:nvPr>
        </p:nvSpPr>
        <p:spPr/>
        <p:txBody>
          <a:bodyPr/>
          <a:lstStyle/>
          <a:p>
            <a:endParaRPr lang="en-US" altLang="zh-TW"/>
          </a:p>
        </p:txBody>
      </p:sp>
      <p:sp>
        <p:nvSpPr>
          <p:cNvPr id="4" name="Footer Placeholder 3"/>
          <p:cNvSpPr>
            <a:spLocks noGrp="1"/>
          </p:cNvSpPr>
          <p:nvPr>
            <p:ph type="ftr" sz="quarter" idx="11"/>
          </p:nvPr>
        </p:nvSpPr>
        <p:spPr/>
        <p:txBody>
          <a:bodyPr/>
          <a:lstStyle/>
          <a:p>
            <a:endParaRPr lang="en-US" altLang="zh-TW"/>
          </a:p>
        </p:txBody>
      </p:sp>
      <p:sp>
        <p:nvSpPr>
          <p:cNvPr id="5" name="Slide Number Placeholder 4"/>
          <p:cNvSpPr>
            <a:spLocks noGrp="1"/>
          </p:cNvSpPr>
          <p:nvPr>
            <p:ph type="sldNum" sz="quarter" idx="12"/>
          </p:nvPr>
        </p:nvSpPr>
        <p:spPr/>
        <p:txBody>
          <a:bodyPr/>
          <a:lstStyle/>
          <a:p>
            <a:fld id="{FC15DCE2-2B82-47E3-ACED-AA96C10CAA3D}" type="slidenum">
              <a:rPr lang="zh-TW" altLang="en-US" smtClean="0"/>
              <a:pPr/>
              <a:t>‹#›</a:t>
            </a:fld>
            <a:endParaRPr lang="en-US" altLang="zh-TW"/>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zh-TW"/>
          </a:p>
        </p:txBody>
      </p:sp>
      <p:sp>
        <p:nvSpPr>
          <p:cNvPr id="3" name="Footer Placeholder 2"/>
          <p:cNvSpPr>
            <a:spLocks noGrp="1"/>
          </p:cNvSpPr>
          <p:nvPr>
            <p:ph type="ftr" sz="quarter" idx="11"/>
          </p:nvPr>
        </p:nvSpPr>
        <p:spPr/>
        <p:txBody>
          <a:bodyPr/>
          <a:lstStyle/>
          <a:p>
            <a:endParaRPr lang="en-US" altLang="zh-TW"/>
          </a:p>
        </p:txBody>
      </p:sp>
      <p:sp>
        <p:nvSpPr>
          <p:cNvPr id="4" name="Slide Number Placeholder 3"/>
          <p:cNvSpPr>
            <a:spLocks noGrp="1"/>
          </p:cNvSpPr>
          <p:nvPr>
            <p:ph type="sldNum" sz="quarter" idx="12"/>
          </p:nvPr>
        </p:nvSpPr>
        <p:spPr/>
        <p:txBody>
          <a:bodyPr/>
          <a:lstStyle/>
          <a:p>
            <a:fld id="{9F9CB32D-9E74-420D-8A8C-C7CAA6D393E0}" type="slidenum">
              <a:rPr lang="zh-TW" altLang="en-US" smtClean="0"/>
              <a:pPr/>
              <a:t>‹#›</a:t>
            </a:fld>
            <a:endParaRPr lang="en-US" altLang="zh-TW"/>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x-none"/>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endParaRPr lang="en-US" altLang="zh-TW"/>
          </a:p>
        </p:txBody>
      </p:sp>
      <p:sp>
        <p:nvSpPr>
          <p:cNvPr id="6" name="Footer Placeholder 5"/>
          <p:cNvSpPr>
            <a:spLocks noGrp="1"/>
          </p:cNvSpPr>
          <p:nvPr>
            <p:ph type="ftr" sz="quarter" idx="11"/>
          </p:nvPr>
        </p:nvSpPr>
        <p:spPr/>
        <p:txBody>
          <a:bodyPr/>
          <a:lstStyle/>
          <a:p>
            <a:endParaRPr lang="en-US" altLang="zh-TW"/>
          </a:p>
        </p:txBody>
      </p:sp>
      <p:sp>
        <p:nvSpPr>
          <p:cNvPr id="7" name="Slide Number Placeholder 6"/>
          <p:cNvSpPr>
            <a:spLocks noGrp="1"/>
          </p:cNvSpPr>
          <p:nvPr>
            <p:ph type="sldNum" sz="quarter" idx="12"/>
          </p:nvPr>
        </p:nvSpPr>
        <p:spPr/>
        <p:txBody>
          <a:bodyPr/>
          <a:lstStyle/>
          <a:p>
            <a:fld id="{9761628D-4B49-4148-978A-2D9A2A1CAADB}" type="slidenum">
              <a:rPr lang="zh-TW" altLang="en-US" smtClean="0"/>
              <a:pPr/>
              <a:t>‹#›</a:t>
            </a:fld>
            <a:endParaRPr lang="en-US" altLang="zh-TW"/>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x-none"/>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endParaRPr lang="en-US" altLang="zh-TW"/>
          </a:p>
        </p:txBody>
      </p:sp>
      <p:sp>
        <p:nvSpPr>
          <p:cNvPr id="6" name="Footer Placeholder 5"/>
          <p:cNvSpPr>
            <a:spLocks noGrp="1"/>
          </p:cNvSpPr>
          <p:nvPr>
            <p:ph type="ftr" sz="quarter" idx="11"/>
          </p:nvPr>
        </p:nvSpPr>
        <p:spPr/>
        <p:txBody>
          <a:bodyPr/>
          <a:lstStyle/>
          <a:p>
            <a:endParaRPr lang="en-US" altLang="zh-TW"/>
          </a:p>
        </p:txBody>
      </p:sp>
      <p:sp>
        <p:nvSpPr>
          <p:cNvPr id="7" name="Slide Number Placeholder 6"/>
          <p:cNvSpPr>
            <a:spLocks noGrp="1"/>
          </p:cNvSpPr>
          <p:nvPr>
            <p:ph type="sldNum" sz="quarter" idx="12"/>
          </p:nvPr>
        </p:nvSpPr>
        <p:spPr/>
        <p:txBody>
          <a:bodyPr/>
          <a:lstStyle/>
          <a:p>
            <a:fld id="{580D488D-39FB-49CC-BD23-9207139B5BC3}" type="slidenum">
              <a:rPr lang="zh-TW" altLang="en-US" smtClean="0"/>
              <a:pPr/>
              <a:t>‹#›</a:t>
            </a:fld>
            <a:endParaRPr lang="en-US" altLang="zh-TW"/>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a:t>Drag picture to placeholder or click icon to add</a:t>
            </a: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9ABD5BEE-5DFB-466C-9EE6-B95614D5DF72}" type="slidenum">
              <a:rPr lang="zh-TW" altLang="en-US" smtClean="0"/>
              <a:pPr/>
              <a:t>‹#›</a:t>
            </a:fld>
            <a:endParaRPr lang="en-US" altLang="zh-TW"/>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x-none"/>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466DEE7D-FCA9-4F71-975D-73C8C0153FDE}" type="slidenum">
              <a:rPr lang="zh-TW" altLang="en-US" smtClean="0"/>
              <a:pPr/>
              <a:t>‹#›</a:t>
            </a:fld>
            <a:endParaRPr lang="en-US" altLang="zh-TW"/>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ltLang="zh-TW"/>
          </a:p>
        </p:txBody>
      </p:sp>
      <p:sp>
        <p:nvSpPr>
          <p:cNvPr id="5" name="Footer Placeholder 4"/>
          <p:cNvSpPr>
            <a:spLocks noGrp="1"/>
          </p:cNvSpPr>
          <p:nvPr>
            <p:ph type="ftr" sz="quarter" idx="11"/>
          </p:nvPr>
        </p:nvSpPr>
        <p:spPr/>
        <p:txBody>
          <a:bodyPr/>
          <a:lstStyle/>
          <a:p>
            <a:endParaRPr lang="en-US" altLang="zh-TW"/>
          </a:p>
        </p:txBody>
      </p:sp>
      <p:sp>
        <p:nvSpPr>
          <p:cNvPr id="6" name="Slide Number Placeholder 5"/>
          <p:cNvSpPr>
            <a:spLocks noGrp="1"/>
          </p:cNvSpPr>
          <p:nvPr>
            <p:ph type="sldNum" sz="quarter" idx="12"/>
          </p:nvPr>
        </p:nvSpPr>
        <p:spPr/>
        <p:txBody>
          <a:bodyPr/>
          <a:lstStyle/>
          <a:p>
            <a:fld id="{E974A2F4-74CE-4A93-93C7-A499487CCBE8}" type="slidenum">
              <a:rPr lang="zh-TW" altLang="en-US" smtClean="0"/>
              <a:pPr/>
              <a:t>‹#›</a:t>
            </a:fld>
            <a:endParaRPr lang="en-US" altLang="zh-TW"/>
          </a:p>
        </p:txBody>
      </p:sp>
    </p:spTree>
    <p:extLst>
      <p:ext uri="{BB962C8B-B14F-4D97-AF65-F5344CB8AC3E}">
        <p14:creationId xmlns:p14="http://schemas.microsoft.com/office/powerpoint/2010/main" val="206319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Dark Table of Contents">
    <p:spTree>
      <p:nvGrpSpPr>
        <p:cNvPr id="1" name=""/>
        <p:cNvGrpSpPr/>
        <p:nvPr/>
      </p:nvGrpSpPr>
      <p:grpSpPr>
        <a:xfrm>
          <a:off x="0" y="0"/>
          <a:ext cx="0" cy="0"/>
          <a:chOff x="0" y="0"/>
          <a:chExt cx="0" cy="0"/>
        </a:xfrm>
      </p:grpSpPr>
      <p:sp>
        <p:nvSpPr>
          <p:cNvPr id="4" name="Rectangle 10">
            <a:extLst>
              <a:ext uri="{FF2B5EF4-FFF2-40B4-BE49-F238E27FC236}">
                <a16:creationId xmlns:a16="http://schemas.microsoft.com/office/drawing/2014/main" id="{14CF90C1-2C39-4B7C-B979-E9C0A37D1B07}"/>
              </a:ext>
            </a:extLst>
          </p:cNvPr>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sp>
        <p:nvSpPr>
          <p:cNvPr id="2" name="Title 1"/>
          <p:cNvSpPr>
            <a:spLocks noGrp="1"/>
          </p:cNvSpPr>
          <p:nvPr>
            <p:ph type="title"/>
          </p:nvPr>
        </p:nvSpPr>
        <p:spPr>
          <a:xfrm>
            <a:off x="356934" y="301626"/>
            <a:ext cx="8462029" cy="756707"/>
          </a:xfrm>
        </p:spPr>
        <p:txBody>
          <a:bodyPr/>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p:txBody>
      </p:sp>
      <p:sp>
        <p:nvSpPr>
          <p:cNvPr id="5" name="Footer Placeholder 5">
            <a:extLst>
              <a:ext uri="{FF2B5EF4-FFF2-40B4-BE49-F238E27FC236}">
                <a16:creationId xmlns:a16="http://schemas.microsoft.com/office/drawing/2014/main" id="{C97F9A78-788C-40FA-BD10-86CF5470A70D}"/>
              </a:ext>
            </a:extLst>
          </p:cNvPr>
          <p:cNvSpPr>
            <a:spLocks noGrp="1"/>
          </p:cNvSpPr>
          <p:nvPr>
            <p:ph type="ftr" sz="quarter" idx="14"/>
          </p:nvPr>
        </p:nvSpPr>
        <p:spPr/>
        <p:txBody>
          <a:bodyPr/>
          <a:lstStyle>
            <a:lvl1pPr>
              <a:defRPr/>
            </a:lvl1pPr>
          </a:lstStyle>
          <a:p>
            <a:pPr>
              <a:defRPr/>
            </a:pPr>
            <a:r>
              <a:rPr lang="en-US"/>
              <a:t>Footer Information</a:t>
            </a:r>
            <a:endParaRPr lang="en-US" dirty="0"/>
          </a:p>
        </p:txBody>
      </p:sp>
      <p:sp>
        <p:nvSpPr>
          <p:cNvPr id="6" name="Slide Number Placeholder 7">
            <a:extLst>
              <a:ext uri="{FF2B5EF4-FFF2-40B4-BE49-F238E27FC236}">
                <a16:creationId xmlns:a16="http://schemas.microsoft.com/office/drawing/2014/main" id="{4ED4767E-0EC2-4B67-81B9-317AFAC716CB}"/>
              </a:ext>
            </a:extLst>
          </p:cNvPr>
          <p:cNvSpPr>
            <a:spLocks noGrp="1"/>
          </p:cNvSpPr>
          <p:nvPr>
            <p:ph type="sldNum" sz="quarter" idx="15"/>
          </p:nvPr>
        </p:nvSpPr>
        <p:spPr/>
        <p:txBody>
          <a:bodyPr/>
          <a:lstStyle>
            <a:lvl1pPr>
              <a:defRPr/>
            </a:lvl1pPr>
          </a:lstStyle>
          <a:p>
            <a:fld id="{0CADEC11-3B8C-400B-B1E7-5492C8027FE6}" type="slidenum">
              <a:rPr lang="en-US" altLang="en-US"/>
              <a:pPr/>
              <a:t>‹#›</a:t>
            </a:fld>
            <a:endParaRPr lang="en-US" altLang="en-US"/>
          </a:p>
        </p:txBody>
      </p:sp>
    </p:spTree>
    <p:extLst>
      <p:ext uri="{BB962C8B-B14F-4D97-AF65-F5344CB8AC3E}">
        <p14:creationId xmlns:p14="http://schemas.microsoft.com/office/powerpoint/2010/main" val="296691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1784" y="44065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1784" y="2906317"/>
            <a:ext cx="7772400" cy="15001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ltLang="zh-TW"/>
          </a:p>
        </p:txBody>
      </p:sp>
      <p:sp>
        <p:nvSpPr>
          <p:cNvPr id="5" name="Footer Placeholder 4"/>
          <p:cNvSpPr>
            <a:spLocks noGrp="1"/>
          </p:cNvSpPr>
          <p:nvPr>
            <p:ph type="ftr" sz="quarter" idx="11"/>
          </p:nvPr>
        </p:nvSpPr>
        <p:spPr/>
        <p:txBody>
          <a:bodyPr/>
          <a:lstStyle>
            <a:lvl1pPr>
              <a:defRPr/>
            </a:lvl1pPr>
          </a:lstStyle>
          <a:p>
            <a:endParaRPr lang="en-US" altLang="zh-TW"/>
          </a:p>
        </p:txBody>
      </p:sp>
      <p:sp>
        <p:nvSpPr>
          <p:cNvPr id="6" name="Slide Number Placeholder 5"/>
          <p:cNvSpPr>
            <a:spLocks noGrp="1"/>
          </p:cNvSpPr>
          <p:nvPr>
            <p:ph type="sldNum" sz="quarter" idx="12"/>
          </p:nvPr>
        </p:nvSpPr>
        <p:spPr/>
        <p:txBody>
          <a:bodyPr/>
          <a:lstStyle>
            <a:lvl1pPr>
              <a:defRPr/>
            </a:lvl1pPr>
          </a:lstStyle>
          <a:p>
            <a:fld id="{F9892465-840F-486D-A0DA-B5A0847AB779}" type="slidenum">
              <a:rPr lang="zh-TW" altLang="en-US"/>
              <a:pPr/>
              <a:t>‹#›</a:t>
            </a:fld>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600200"/>
            <a:ext cx="3860800" cy="452556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6000" y="1600200"/>
            <a:ext cx="3860800" cy="452556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zh-TW"/>
          </a:p>
        </p:txBody>
      </p:sp>
      <p:sp>
        <p:nvSpPr>
          <p:cNvPr id="6" name="Footer Placeholder 5"/>
          <p:cNvSpPr>
            <a:spLocks noGrp="1"/>
          </p:cNvSpPr>
          <p:nvPr>
            <p:ph type="ftr" sz="quarter" idx="11"/>
          </p:nvPr>
        </p:nvSpPr>
        <p:spPr/>
        <p:txBody>
          <a:bodyPr/>
          <a:lstStyle>
            <a:lvl1pPr>
              <a:defRPr/>
            </a:lvl1pPr>
          </a:lstStyle>
          <a:p>
            <a:endParaRPr lang="en-US" altLang="zh-TW"/>
          </a:p>
        </p:txBody>
      </p:sp>
      <p:sp>
        <p:nvSpPr>
          <p:cNvPr id="7" name="Slide Number Placeholder 6"/>
          <p:cNvSpPr>
            <a:spLocks noGrp="1"/>
          </p:cNvSpPr>
          <p:nvPr>
            <p:ph type="sldNum" sz="quarter" idx="12"/>
          </p:nvPr>
        </p:nvSpPr>
        <p:spPr/>
        <p:txBody>
          <a:bodyPr/>
          <a:lstStyle>
            <a:lvl1pPr>
              <a:defRPr/>
            </a:lvl1pPr>
          </a:lstStyle>
          <a:p>
            <a:fld id="{836A42AB-5635-44FD-B6E3-6356CB98C5AB}" type="slidenum">
              <a:rPr lang="zh-TW" altLang="en-US"/>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5035"/>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4716"/>
            <a:ext cx="4040717" cy="6405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5272"/>
            <a:ext cx="4040717" cy="39504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6087" y="1534716"/>
            <a:ext cx="4040716" cy="6405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6087" y="2175272"/>
            <a:ext cx="4040716" cy="39504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zh-TW"/>
          </a:p>
        </p:txBody>
      </p:sp>
      <p:sp>
        <p:nvSpPr>
          <p:cNvPr id="8" name="Footer Placeholder 7"/>
          <p:cNvSpPr>
            <a:spLocks noGrp="1"/>
          </p:cNvSpPr>
          <p:nvPr>
            <p:ph type="ftr" sz="quarter" idx="11"/>
          </p:nvPr>
        </p:nvSpPr>
        <p:spPr/>
        <p:txBody>
          <a:bodyPr/>
          <a:lstStyle>
            <a:lvl1pPr>
              <a:defRPr/>
            </a:lvl1pPr>
          </a:lstStyle>
          <a:p>
            <a:endParaRPr lang="en-US" altLang="zh-TW"/>
          </a:p>
        </p:txBody>
      </p:sp>
      <p:sp>
        <p:nvSpPr>
          <p:cNvPr id="9" name="Slide Number Placeholder 8"/>
          <p:cNvSpPr>
            <a:spLocks noGrp="1"/>
          </p:cNvSpPr>
          <p:nvPr>
            <p:ph type="sldNum" sz="quarter" idx="12"/>
          </p:nvPr>
        </p:nvSpPr>
        <p:spPr/>
        <p:txBody>
          <a:bodyPr/>
          <a:lstStyle>
            <a:lvl1pPr>
              <a:defRPr/>
            </a:lvl1pPr>
          </a:lstStyle>
          <a:p>
            <a:fld id="{90AB6C09-291F-4E49-85C7-357B3E7575E1}" type="slidenum">
              <a:rPr lang="zh-TW" altLang="en-US"/>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zh-TW"/>
          </a:p>
        </p:txBody>
      </p:sp>
      <p:sp>
        <p:nvSpPr>
          <p:cNvPr id="4" name="Footer Placeholder 3"/>
          <p:cNvSpPr>
            <a:spLocks noGrp="1"/>
          </p:cNvSpPr>
          <p:nvPr>
            <p:ph type="ftr" sz="quarter" idx="11"/>
          </p:nvPr>
        </p:nvSpPr>
        <p:spPr/>
        <p:txBody>
          <a:bodyPr/>
          <a:lstStyle>
            <a:lvl1pPr>
              <a:defRPr/>
            </a:lvl1pPr>
          </a:lstStyle>
          <a:p>
            <a:endParaRPr lang="en-US" altLang="zh-TW"/>
          </a:p>
        </p:txBody>
      </p:sp>
      <p:sp>
        <p:nvSpPr>
          <p:cNvPr id="5" name="Slide Number Placeholder 4"/>
          <p:cNvSpPr>
            <a:spLocks noGrp="1"/>
          </p:cNvSpPr>
          <p:nvPr>
            <p:ph type="sldNum" sz="quarter" idx="12"/>
          </p:nvPr>
        </p:nvSpPr>
        <p:spPr/>
        <p:txBody>
          <a:bodyPr/>
          <a:lstStyle>
            <a:lvl1pPr>
              <a:defRPr/>
            </a:lvl1pPr>
          </a:lstStyle>
          <a:p>
            <a:fld id="{FC15DCE2-2B82-47E3-ACED-AA96C10CAA3D}" type="slidenum">
              <a:rPr lang="zh-TW" altLang="en-US"/>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zh-TW"/>
          </a:p>
        </p:txBody>
      </p:sp>
      <p:sp>
        <p:nvSpPr>
          <p:cNvPr id="3" name="Footer Placeholder 2"/>
          <p:cNvSpPr>
            <a:spLocks noGrp="1"/>
          </p:cNvSpPr>
          <p:nvPr>
            <p:ph type="ftr" sz="quarter" idx="11"/>
          </p:nvPr>
        </p:nvSpPr>
        <p:spPr/>
        <p:txBody>
          <a:bodyPr/>
          <a:lstStyle>
            <a:lvl1pPr>
              <a:defRPr/>
            </a:lvl1pPr>
          </a:lstStyle>
          <a:p>
            <a:endParaRPr lang="en-US" altLang="zh-TW"/>
          </a:p>
        </p:txBody>
      </p:sp>
      <p:sp>
        <p:nvSpPr>
          <p:cNvPr id="4" name="Slide Number Placeholder 3"/>
          <p:cNvSpPr>
            <a:spLocks noGrp="1"/>
          </p:cNvSpPr>
          <p:nvPr>
            <p:ph type="sldNum" sz="quarter" idx="12"/>
          </p:nvPr>
        </p:nvSpPr>
        <p:spPr/>
        <p:txBody>
          <a:bodyPr/>
          <a:lstStyle>
            <a:lvl1pPr>
              <a:defRPr/>
            </a:lvl1pPr>
          </a:lstStyle>
          <a:p>
            <a:fld id="{9F9CB32D-9E74-420D-8A8C-C7CAA6D393E0}" type="slidenum">
              <a:rPr lang="zh-TW" altLang="en-US"/>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2654"/>
            <a:ext cx="30077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2" y="272659"/>
            <a:ext cx="511174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4708"/>
            <a:ext cx="30077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TW"/>
          </a:p>
        </p:txBody>
      </p:sp>
      <p:sp>
        <p:nvSpPr>
          <p:cNvPr id="6" name="Footer Placeholder 5"/>
          <p:cNvSpPr>
            <a:spLocks noGrp="1"/>
          </p:cNvSpPr>
          <p:nvPr>
            <p:ph type="ftr" sz="quarter" idx="11"/>
          </p:nvPr>
        </p:nvSpPr>
        <p:spPr/>
        <p:txBody>
          <a:bodyPr/>
          <a:lstStyle>
            <a:lvl1pPr>
              <a:defRPr/>
            </a:lvl1pPr>
          </a:lstStyle>
          <a:p>
            <a:endParaRPr lang="en-US" altLang="zh-TW"/>
          </a:p>
        </p:txBody>
      </p:sp>
      <p:sp>
        <p:nvSpPr>
          <p:cNvPr id="7" name="Slide Number Placeholder 6"/>
          <p:cNvSpPr>
            <a:spLocks noGrp="1"/>
          </p:cNvSpPr>
          <p:nvPr>
            <p:ph type="sldNum" sz="quarter" idx="12"/>
          </p:nvPr>
        </p:nvSpPr>
        <p:spPr/>
        <p:txBody>
          <a:bodyPr/>
          <a:lstStyle>
            <a:lvl1pPr>
              <a:defRPr/>
            </a:lvl1pPr>
          </a:lstStyle>
          <a:p>
            <a:fld id="{9761628D-4B49-4148-978A-2D9A2A1CAADB}" type="slidenum">
              <a:rPr lang="zh-TW" altLang="en-US"/>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817" y="4800601"/>
            <a:ext cx="5486400" cy="566738"/>
          </a:xfrm>
        </p:spPr>
        <p:txBody>
          <a:bodyPr anchor="b"/>
          <a:lstStyle>
            <a:lvl1pPr algn="l">
              <a:defRPr sz="2000" b="1"/>
            </a:lvl1pPr>
          </a:lstStyle>
          <a:p>
            <a:r>
              <a:rPr lang="en-US"/>
              <a:t>Click to edit Master title style</a:t>
            </a:r>
          </a:p>
        </p:txBody>
      </p:sp>
      <p:sp>
        <p:nvSpPr>
          <p:cNvPr id="4" name="Text Placeholder 3"/>
          <p:cNvSpPr>
            <a:spLocks noGrp="1"/>
          </p:cNvSpPr>
          <p:nvPr>
            <p:ph type="body" sz="half" idx="2"/>
          </p:nvPr>
        </p:nvSpPr>
        <p:spPr>
          <a:xfrm>
            <a:off x="1792817" y="5367343"/>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TW"/>
          </a:p>
        </p:txBody>
      </p:sp>
      <p:sp>
        <p:nvSpPr>
          <p:cNvPr id="6" name="Footer Placeholder 5"/>
          <p:cNvSpPr>
            <a:spLocks noGrp="1"/>
          </p:cNvSpPr>
          <p:nvPr>
            <p:ph type="ftr" sz="quarter" idx="11"/>
          </p:nvPr>
        </p:nvSpPr>
        <p:spPr/>
        <p:txBody>
          <a:bodyPr/>
          <a:lstStyle>
            <a:lvl1pPr>
              <a:defRPr/>
            </a:lvl1pPr>
          </a:lstStyle>
          <a:p>
            <a:endParaRPr lang="en-US" altLang="zh-TW"/>
          </a:p>
        </p:txBody>
      </p:sp>
      <p:sp>
        <p:nvSpPr>
          <p:cNvPr id="7" name="Slide Number Placeholder 6"/>
          <p:cNvSpPr>
            <a:spLocks noGrp="1"/>
          </p:cNvSpPr>
          <p:nvPr>
            <p:ph type="sldNum" sz="quarter" idx="12"/>
          </p:nvPr>
        </p:nvSpPr>
        <p:spPr/>
        <p:txBody>
          <a:bodyPr/>
          <a:lstStyle>
            <a:lvl1pPr>
              <a:defRPr/>
            </a:lvl1pPr>
          </a:lstStyle>
          <a:p>
            <a:fld id="{580D488D-39FB-49CC-BD23-9207139B5BC3}" type="slidenum">
              <a:rPr lang="zh-TW" altLang="en-US"/>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tile tx="19050" ty="0" sx="100000" sy="100000" flip="none" algn="ctr"/>
        </a:blip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bwMode="auto">
          <a:xfrm>
            <a:off x="762000" y="275035"/>
            <a:ext cx="7924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zh-TW"/>
              <a:t>Click to edit Master title style</a:t>
            </a:r>
          </a:p>
        </p:txBody>
      </p:sp>
      <p:sp>
        <p:nvSpPr>
          <p:cNvPr id="131075" name="Rectangle 3"/>
          <p:cNvSpPr>
            <a:spLocks noGrp="1" noChangeArrowheads="1"/>
          </p:cNvSpPr>
          <p:nvPr>
            <p:ph type="body" idx="1"/>
          </p:nvPr>
        </p:nvSpPr>
        <p:spPr bwMode="auto">
          <a:xfrm>
            <a:off x="762000" y="1600200"/>
            <a:ext cx="7924800" cy="45255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p>
        </p:txBody>
      </p:sp>
      <p:sp>
        <p:nvSpPr>
          <p:cNvPr id="131076" name="Rectangle 4"/>
          <p:cNvSpPr>
            <a:spLocks noGrp="1" noChangeArrowheads="1"/>
          </p:cNvSpPr>
          <p:nvPr>
            <p:ph type="dt" sz="half" idx="2"/>
          </p:nvPr>
        </p:nvSpPr>
        <p:spPr bwMode="auto">
          <a:xfrm>
            <a:off x="990600" y="6244829"/>
            <a:ext cx="1600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buClrTx/>
              <a:defRPr sz="1400">
                <a:solidFill>
                  <a:srgbClr val="003366"/>
                </a:solidFill>
                <a:effectLst/>
                <a:ea typeface="PMingLiU" pitchFamily="18" charset="-120"/>
              </a:defRPr>
            </a:lvl1pPr>
          </a:lstStyle>
          <a:p>
            <a:endParaRPr lang="en-US" altLang="zh-TW"/>
          </a:p>
        </p:txBody>
      </p:sp>
      <p:sp>
        <p:nvSpPr>
          <p:cNvPr id="131077" name="Rectangle 5"/>
          <p:cNvSpPr>
            <a:spLocks noGrp="1" noChangeArrowheads="1"/>
          </p:cNvSpPr>
          <p:nvPr>
            <p:ph type="ftr" sz="quarter" idx="3"/>
          </p:nvPr>
        </p:nvSpPr>
        <p:spPr bwMode="auto">
          <a:xfrm>
            <a:off x="3848102" y="6244829"/>
            <a:ext cx="21717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defRPr sz="1400">
                <a:solidFill>
                  <a:srgbClr val="003366"/>
                </a:solidFill>
                <a:effectLst/>
                <a:ea typeface="PMingLiU" pitchFamily="18" charset="-120"/>
              </a:defRPr>
            </a:lvl1pPr>
          </a:lstStyle>
          <a:p>
            <a:endParaRPr lang="en-US" altLang="zh-TW"/>
          </a:p>
        </p:txBody>
      </p:sp>
      <p:sp>
        <p:nvSpPr>
          <p:cNvPr id="131078" name="Rectangle 6"/>
          <p:cNvSpPr>
            <a:spLocks noGrp="1" noChangeArrowheads="1"/>
          </p:cNvSpPr>
          <p:nvPr>
            <p:ph type="sldNum" sz="quarter" idx="4"/>
          </p:nvPr>
        </p:nvSpPr>
        <p:spPr bwMode="auto">
          <a:xfrm>
            <a:off x="7086600" y="6244829"/>
            <a:ext cx="1600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defRPr sz="1400">
                <a:solidFill>
                  <a:srgbClr val="003366"/>
                </a:solidFill>
                <a:effectLst/>
                <a:ea typeface="PMingLiU" pitchFamily="18" charset="-120"/>
              </a:defRPr>
            </a:lvl1pPr>
          </a:lstStyle>
          <a:p>
            <a:fld id="{186CE27F-1257-49B7-A5AA-6DC96A80003F}" type="slidenum">
              <a:rPr lang="zh-TW" altLang="en-US"/>
              <a:pPr/>
              <a:t>‹#›</a:t>
            </a:fld>
            <a:endParaRPr lang="en-US" altLang="zh-TW"/>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Lst>
  <p:hf sldNum="0" hdr="0" ftr="0" dt="0"/>
  <p:txStyles>
    <p:titleStyle>
      <a:lvl1pPr algn="ctr" rtl="0" fontAlgn="base">
        <a:spcBef>
          <a:spcPct val="0"/>
        </a:spcBef>
        <a:spcAft>
          <a:spcPct val="0"/>
        </a:spcAft>
        <a:defRPr sz="4400" b="1">
          <a:solidFill>
            <a:srgbClr val="003366"/>
          </a:solidFill>
          <a:latin typeface="+mj-lt"/>
          <a:ea typeface="+mj-ea"/>
          <a:cs typeface="+mj-cs"/>
        </a:defRPr>
      </a:lvl1pPr>
      <a:lvl2pPr algn="ctr" rtl="0" fontAlgn="base">
        <a:spcBef>
          <a:spcPct val="0"/>
        </a:spcBef>
        <a:spcAft>
          <a:spcPct val="0"/>
        </a:spcAft>
        <a:defRPr sz="4400" b="1">
          <a:solidFill>
            <a:srgbClr val="003366"/>
          </a:solidFill>
          <a:latin typeface="Arial" pitchFamily="34" charset="0"/>
        </a:defRPr>
      </a:lvl2pPr>
      <a:lvl3pPr algn="ctr" rtl="0" fontAlgn="base">
        <a:spcBef>
          <a:spcPct val="0"/>
        </a:spcBef>
        <a:spcAft>
          <a:spcPct val="0"/>
        </a:spcAft>
        <a:defRPr sz="4400" b="1">
          <a:solidFill>
            <a:srgbClr val="003366"/>
          </a:solidFill>
          <a:latin typeface="Arial" pitchFamily="34" charset="0"/>
        </a:defRPr>
      </a:lvl3pPr>
      <a:lvl4pPr algn="ctr" rtl="0" fontAlgn="base">
        <a:spcBef>
          <a:spcPct val="0"/>
        </a:spcBef>
        <a:spcAft>
          <a:spcPct val="0"/>
        </a:spcAft>
        <a:defRPr sz="4400" b="1">
          <a:solidFill>
            <a:srgbClr val="003366"/>
          </a:solidFill>
          <a:latin typeface="Arial" pitchFamily="34" charset="0"/>
        </a:defRPr>
      </a:lvl4pPr>
      <a:lvl5pPr algn="ctr" rtl="0" fontAlgn="base">
        <a:spcBef>
          <a:spcPct val="0"/>
        </a:spcBef>
        <a:spcAft>
          <a:spcPct val="0"/>
        </a:spcAft>
        <a:defRPr sz="4400" b="1">
          <a:solidFill>
            <a:srgbClr val="003366"/>
          </a:solidFill>
          <a:latin typeface="Arial" pitchFamily="34" charset="0"/>
        </a:defRPr>
      </a:lvl5pPr>
      <a:lvl6pPr marL="457200" algn="ctr" rtl="0" fontAlgn="base">
        <a:spcBef>
          <a:spcPct val="0"/>
        </a:spcBef>
        <a:spcAft>
          <a:spcPct val="0"/>
        </a:spcAft>
        <a:defRPr sz="4400" b="1">
          <a:solidFill>
            <a:srgbClr val="003366"/>
          </a:solidFill>
          <a:latin typeface="Arial" pitchFamily="34" charset="0"/>
        </a:defRPr>
      </a:lvl6pPr>
      <a:lvl7pPr marL="914400" algn="ctr" rtl="0" fontAlgn="base">
        <a:spcBef>
          <a:spcPct val="0"/>
        </a:spcBef>
        <a:spcAft>
          <a:spcPct val="0"/>
        </a:spcAft>
        <a:defRPr sz="4400" b="1">
          <a:solidFill>
            <a:srgbClr val="003366"/>
          </a:solidFill>
          <a:latin typeface="Arial" pitchFamily="34" charset="0"/>
        </a:defRPr>
      </a:lvl7pPr>
      <a:lvl8pPr marL="1371600" algn="ctr" rtl="0" fontAlgn="base">
        <a:spcBef>
          <a:spcPct val="0"/>
        </a:spcBef>
        <a:spcAft>
          <a:spcPct val="0"/>
        </a:spcAft>
        <a:defRPr sz="4400" b="1">
          <a:solidFill>
            <a:srgbClr val="003366"/>
          </a:solidFill>
          <a:latin typeface="Arial" pitchFamily="34" charset="0"/>
        </a:defRPr>
      </a:lvl8pPr>
      <a:lvl9pPr marL="1828800" algn="ctr" rtl="0" fontAlgn="base">
        <a:spcBef>
          <a:spcPct val="0"/>
        </a:spcBef>
        <a:spcAft>
          <a:spcPct val="0"/>
        </a:spcAft>
        <a:defRPr sz="4400" b="1">
          <a:solidFill>
            <a:srgbClr val="003366"/>
          </a:solidFill>
          <a:latin typeface="Arial" pitchFamily="34" charset="0"/>
        </a:defRPr>
      </a:lvl9pPr>
    </p:titleStyle>
    <p:bodyStyle>
      <a:lvl1pPr marL="342900" indent="-342900" algn="l" rtl="0" fontAlgn="base">
        <a:spcBef>
          <a:spcPct val="20000"/>
        </a:spcBef>
        <a:spcAft>
          <a:spcPct val="0"/>
        </a:spcAft>
        <a:buClr>
          <a:schemeClr val="bg1"/>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bg1"/>
        </a:buClr>
        <a:buChar char="–"/>
        <a:defRPr sz="2800">
          <a:solidFill>
            <a:schemeClr val="tx1"/>
          </a:solidFill>
          <a:latin typeface="+mn-lt"/>
        </a:defRPr>
      </a:lvl2pPr>
      <a:lvl3pPr marL="1143000" indent="-228600" algn="l" rtl="0" fontAlgn="base">
        <a:spcBef>
          <a:spcPct val="20000"/>
        </a:spcBef>
        <a:spcAft>
          <a:spcPct val="0"/>
        </a:spcAft>
        <a:buClr>
          <a:schemeClr val="bg1"/>
        </a:buClr>
        <a:buChar char="•"/>
        <a:defRPr sz="2400">
          <a:solidFill>
            <a:schemeClr val="tx1"/>
          </a:solidFill>
          <a:latin typeface="+mn-lt"/>
        </a:defRPr>
      </a:lvl3pPr>
      <a:lvl4pPr marL="1600200" indent="-228600" algn="l" rtl="0" fontAlgn="base">
        <a:spcBef>
          <a:spcPct val="20000"/>
        </a:spcBef>
        <a:spcAft>
          <a:spcPct val="0"/>
        </a:spcAft>
        <a:buClr>
          <a:schemeClr val="bg1"/>
        </a:buClr>
        <a:buChar char="–"/>
        <a:defRPr sz="2000">
          <a:solidFill>
            <a:schemeClr val="tx1"/>
          </a:solidFill>
          <a:latin typeface="+mn-lt"/>
        </a:defRPr>
      </a:lvl4pPr>
      <a:lvl5pPr marL="2057400" indent="-228600" algn="l" rtl="0" fontAlgn="base">
        <a:spcBef>
          <a:spcPct val="20000"/>
        </a:spcBef>
        <a:spcAft>
          <a:spcPct val="0"/>
        </a:spcAft>
        <a:buClr>
          <a:schemeClr val="bg1"/>
        </a:buClr>
        <a:buChar char="»"/>
        <a:defRPr sz="2000">
          <a:solidFill>
            <a:schemeClr val="tx1"/>
          </a:solidFill>
          <a:latin typeface="+mn-lt"/>
        </a:defRPr>
      </a:lvl5pPr>
      <a:lvl6pPr marL="2514600" indent="-228600" algn="l" rtl="0" fontAlgn="base">
        <a:spcBef>
          <a:spcPct val="20000"/>
        </a:spcBef>
        <a:spcAft>
          <a:spcPct val="0"/>
        </a:spcAft>
        <a:buClr>
          <a:schemeClr val="bg1"/>
        </a:buClr>
        <a:buChar char="»"/>
        <a:defRPr sz="2000">
          <a:solidFill>
            <a:schemeClr val="tx1"/>
          </a:solidFill>
          <a:latin typeface="+mn-lt"/>
        </a:defRPr>
      </a:lvl6pPr>
      <a:lvl7pPr marL="2971800" indent="-228600" algn="l" rtl="0" fontAlgn="base">
        <a:spcBef>
          <a:spcPct val="20000"/>
        </a:spcBef>
        <a:spcAft>
          <a:spcPct val="0"/>
        </a:spcAft>
        <a:buClr>
          <a:schemeClr val="bg1"/>
        </a:buClr>
        <a:buChar char="»"/>
        <a:defRPr sz="2000">
          <a:solidFill>
            <a:schemeClr val="tx1"/>
          </a:solidFill>
          <a:latin typeface="+mn-lt"/>
        </a:defRPr>
      </a:lvl7pPr>
      <a:lvl8pPr marL="3429000" indent="-228600" algn="l" rtl="0" fontAlgn="base">
        <a:spcBef>
          <a:spcPct val="20000"/>
        </a:spcBef>
        <a:spcAft>
          <a:spcPct val="0"/>
        </a:spcAft>
        <a:buClr>
          <a:schemeClr val="bg1"/>
        </a:buClr>
        <a:buChar char="»"/>
        <a:defRPr sz="2000">
          <a:solidFill>
            <a:schemeClr val="tx1"/>
          </a:solidFill>
          <a:latin typeface="+mn-lt"/>
        </a:defRPr>
      </a:lvl8pPr>
      <a:lvl9pPr marL="3886200" indent="-228600" algn="l" rtl="0" fontAlgn="base">
        <a:spcBef>
          <a:spcPct val="20000"/>
        </a:spcBef>
        <a:spcAft>
          <a:spcPct val="0"/>
        </a:spcAft>
        <a:buClr>
          <a:schemeClr val="bg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tile tx="19050" ty="0" sx="100000" sy="100000" flip="none" algn="ctr"/>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x-none"/>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endParaRPr lang="en-US" altLang="zh-TW"/>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ltLang="zh-TW"/>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186CE27F-1257-49B7-A5AA-6DC96A80003F}" type="slidenum">
              <a:rPr lang="zh-TW" altLang="en-US" smtClean="0"/>
              <a:pPr/>
              <a:t>‹#›</a:t>
            </a:fld>
            <a:endParaRPr lang="en-US" altLang="zh-TW"/>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7.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3.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28.jpg"/></Relationships>
</file>

<file path=ppt/slides/_rels/slide31.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3.xml"/><Relationship Id="rId1" Type="http://schemas.openxmlformats.org/officeDocument/2006/relationships/vmlDrawing" Target="../drawings/vmlDrawing3.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3141" name="Picture 5" descr="P10005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3" y="1447800"/>
            <a:ext cx="9144000" cy="5410200"/>
          </a:xfrm>
          <a:prstGeom prst="rect">
            <a:avLst/>
          </a:prstGeom>
          <a:noFill/>
          <a:extLst>
            <a:ext uri="{909E8E84-426E-40dd-AFC4-6F175D3DCCD1}">
              <a14:hiddenFill xmlns="" xmlns:a14="http://schemas.microsoft.com/office/drawing/2010/main">
                <a:solidFill>
                  <a:srgbClr val="FFFFFF"/>
                </a:solidFill>
              </a14:hiddenFill>
            </a:ext>
          </a:extLst>
        </p:spPr>
      </p:pic>
      <p:sp>
        <p:nvSpPr>
          <p:cNvPr id="603138" name="Rectangle 2"/>
          <p:cNvSpPr>
            <a:spLocks noGrp="1" noChangeArrowheads="1"/>
          </p:cNvSpPr>
          <p:nvPr>
            <p:ph type="ctrTitle"/>
          </p:nvPr>
        </p:nvSpPr>
        <p:spPr>
          <a:xfrm>
            <a:off x="711200" y="400050"/>
            <a:ext cx="8432800" cy="1143000"/>
          </a:xfrm>
          <a:noFill/>
          <a:ln/>
          <a:extLst>
            <a:ext uri="{91240B29-F687-4f45-9708-019B960494DF}">
              <a14:hiddenLine xmlns="" xmlns:a14="http://schemas.microsoft.com/office/drawing/2010/main" w="12700">
                <a:solidFill>
                  <a:schemeClr val="tx1"/>
                </a:solidFill>
                <a:miter lim="800000"/>
                <a:headEnd/>
                <a:tailEnd/>
              </a14:hiddenLine>
            </a:ext>
          </a:extLst>
        </p:spPr>
        <p:txBody>
          <a:bodyPr lIns="90488" tIns="44450" rIns="90488" bIns="44450"/>
          <a:lstStyle/>
          <a:p>
            <a:r>
              <a:rPr lang="en-US" b="0" dirty="0">
                <a:solidFill>
                  <a:schemeClr val="tx1"/>
                </a:solidFill>
              </a:rPr>
              <a:t> </a:t>
            </a:r>
          </a:p>
        </p:txBody>
      </p:sp>
      <p:sp>
        <p:nvSpPr>
          <p:cNvPr id="2" name="Rounded Rectangle 1"/>
          <p:cNvSpPr/>
          <p:nvPr/>
        </p:nvSpPr>
        <p:spPr>
          <a:xfrm>
            <a:off x="1066800" y="1676400"/>
            <a:ext cx="7010400" cy="1997197"/>
          </a:xfrm>
          <a:prstGeom prst="round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3139" name="Rectangle 3"/>
          <p:cNvSpPr>
            <a:spLocks noGrp="1" noChangeArrowheads="1"/>
          </p:cNvSpPr>
          <p:nvPr>
            <p:ph type="subTitle" idx="1"/>
          </p:nvPr>
        </p:nvSpPr>
        <p:spPr>
          <a:xfrm>
            <a:off x="1066800" y="990600"/>
            <a:ext cx="7010400" cy="1940047"/>
          </a:xfrm>
          <a:noFill/>
          <a:ln/>
          <a:extLst>
            <a:ext uri="{91240B29-F687-4f45-9708-019B960494DF}">
              <a14:hiddenLine xmlns="" xmlns:a14="http://schemas.microsoft.com/office/drawing/2010/main" w="12700">
                <a:solidFill>
                  <a:schemeClr val="tx1"/>
                </a:solidFill>
                <a:miter lim="800000"/>
                <a:headEnd/>
                <a:tailEnd/>
              </a14:hiddenLine>
            </a:ext>
          </a:extLst>
        </p:spPr>
        <p:txBody>
          <a:bodyPr lIns="90488" tIns="44450" rIns="90488" bIns="44450">
            <a:normAutofit fontScale="25000" lnSpcReduction="20000"/>
          </a:bodyPr>
          <a:lstStyle/>
          <a:p>
            <a:pPr marL="342900" indent="-342900">
              <a:lnSpc>
                <a:spcPct val="130000"/>
              </a:lnSpc>
            </a:pPr>
            <a:endParaRPr lang="fr-FR" sz="144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lnSpc>
                <a:spcPct val="120000"/>
              </a:lnSpc>
              <a:spcAft>
                <a:spcPts val="1200"/>
              </a:spcAft>
            </a:pPr>
            <a:r>
              <a:rPr lang="en-US" sz="128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rPr>
              <a:t>Universities in a Changing Landscape</a:t>
            </a:r>
          </a:p>
          <a:p>
            <a:pPr marL="342900" indent="-342900">
              <a:lnSpc>
                <a:spcPct val="120000"/>
              </a:lnSpc>
              <a:spcBef>
                <a:spcPts val="0"/>
              </a:spcBef>
            </a:pPr>
            <a:r>
              <a:rPr lang="en-US" sz="9600" b="1" dirty="0">
                <a:solidFill>
                  <a:srgbClr val="000090"/>
                </a:solidFill>
                <a:effectLst>
                  <a:outerShdw blurRad="38100" dist="38100" dir="2700000" algn="tl">
                    <a:srgbClr val="000000">
                      <a:alpha val="43137"/>
                    </a:srgbClr>
                  </a:outerShdw>
                </a:effectLst>
                <a:latin typeface="News Gothic MT" charset="0"/>
                <a:ea typeface="News Gothic MT" charset="0"/>
                <a:cs typeface="News Gothic MT" charset="0"/>
              </a:rPr>
              <a:t>Magna Charta Launch</a:t>
            </a:r>
          </a:p>
          <a:p>
            <a:pPr marL="342900" indent="-342900">
              <a:lnSpc>
                <a:spcPct val="120000"/>
              </a:lnSpc>
              <a:spcBef>
                <a:spcPts val="0"/>
              </a:spcBef>
            </a:pPr>
            <a:r>
              <a:rPr lang="en-US" sz="9600" b="1" dirty="0">
                <a:solidFill>
                  <a:srgbClr val="000090"/>
                </a:solidFill>
                <a:effectLst>
                  <a:outerShdw blurRad="38100" dist="38100" dir="2700000" algn="tl">
                    <a:srgbClr val="000000">
                      <a:alpha val="43137"/>
                    </a:srgbClr>
                  </a:outerShdw>
                </a:effectLst>
                <a:latin typeface="News Gothic MT" charset="0"/>
                <a:ea typeface="News Gothic MT" charset="0"/>
                <a:cs typeface="News Gothic MT" charset="0"/>
              </a:rPr>
              <a:t>16 June 2021</a:t>
            </a: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r>
              <a:rPr lang="en-US" dirty="0">
                <a:solidFill>
                  <a:srgbClr val="003366"/>
                </a:solidFill>
                <a:latin typeface="News Gothic MT" charset="0"/>
                <a:ea typeface="News Gothic MT" charset="0"/>
                <a:cs typeface="News Gothic MT" charset="0"/>
              </a:rPr>
              <a:t> </a:t>
            </a:r>
          </a:p>
        </p:txBody>
      </p:sp>
    </p:spTree>
    <p:extLst>
      <p:ext uri="{BB962C8B-B14F-4D97-AF65-F5344CB8AC3E}">
        <p14:creationId xmlns:p14="http://schemas.microsoft.com/office/powerpoint/2010/main" val="23013464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0" y="0"/>
            <a:ext cx="9144000" cy="7001278"/>
          </a:xfrm>
          <a:prstGeom prst="rect">
            <a:avLst/>
          </a:prstGeom>
        </p:spPr>
      </p:pic>
    </p:spTree>
    <p:extLst>
      <p:ext uri="{BB962C8B-B14F-4D97-AF65-F5344CB8AC3E}">
        <p14:creationId xmlns:p14="http://schemas.microsoft.com/office/powerpoint/2010/main" val="2350466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nowy-mountain.jpg"/>
          <p:cNvPicPr>
            <a:picLocks noGrp="1" noChangeAspect="1"/>
          </p:cNvPicPr>
          <p:nvPr>
            <p:ph idx="1"/>
          </p:nvPr>
        </p:nvPicPr>
        <p:blipFill>
          <a:blip r:embed="rId2">
            <a:extLst>
              <a:ext uri="{28A0092B-C50C-407E-A947-70E740481C1C}">
                <a14:useLocalDpi xmlns:a14="http://schemas.microsoft.com/office/drawing/2010/main" val="0"/>
              </a:ext>
            </a:extLst>
          </a:blip>
          <a:srcRect t="22996" b="22996"/>
          <a:stretch>
            <a:fillRect/>
          </a:stretch>
        </p:blipFill>
        <p:spPr>
          <a:xfrm>
            <a:off x="-15098" y="0"/>
            <a:ext cx="9159097" cy="6858000"/>
          </a:xfrm>
        </p:spPr>
      </p:pic>
    </p:spTree>
    <p:extLst>
      <p:ext uri="{BB962C8B-B14F-4D97-AF65-F5344CB8AC3E}">
        <p14:creationId xmlns:p14="http://schemas.microsoft.com/office/powerpoint/2010/main" val="3942269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mt-rainier-avalanche_301_600x45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3851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The Power of MOOCs">
            <a:extLst>
              <a:ext uri="{FF2B5EF4-FFF2-40B4-BE49-F238E27FC236}">
                <a16:creationId xmlns:a16="http://schemas.microsoft.com/office/drawing/2014/main" id="{AEC9FF4C-1983-7942-A948-CF97609320C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1"/>
          </a:xfrm>
          <a:prstGeom prst="rect">
            <a:avLst/>
          </a:prstGeom>
          <a:solidFill>
            <a:srgbClr val="FFFFFF"/>
          </a:solidFill>
        </p:spPr>
      </p:pic>
    </p:spTree>
    <p:extLst>
      <p:ext uri="{BB962C8B-B14F-4D97-AF65-F5344CB8AC3E}">
        <p14:creationId xmlns:p14="http://schemas.microsoft.com/office/powerpoint/2010/main" val="3322533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963FD-64FC-7D4F-A1B0-44050AF65555}"/>
              </a:ext>
            </a:extLst>
          </p:cNvPr>
          <p:cNvSpPr>
            <a:spLocks noGrp="1"/>
          </p:cNvSpPr>
          <p:nvPr>
            <p:ph type="title"/>
          </p:nvPr>
        </p:nvSpPr>
        <p:spPr>
          <a:xfrm>
            <a:off x="-955676" y="0"/>
            <a:ext cx="8042276" cy="1336956"/>
          </a:xfrm>
        </p:spPr>
        <p:txBody>
          <a:bodyPr/>
          <a:lstStyle/>
          <a:p>
            <a:r>
              <a:rPr lang="en-US" sz="3600" dirty="0">
                <a:solidFill>
                  <a:schemeClr val="bg1"/>
                </a:solidFill>
              </a:rPr>
              <a:t>Universities as</a:t>
            </a:r>
            <a:br>
              <a:rPr lang="en-US" sz="3600" dirty="0">
                <a:solidFill>
                  <a:schemeClr val="bg1"/>
                </a:solidFill>
              </a:rPr>
            </a:br>
            <a:r>
              <a:rPr lang="en-US" sz="3600" dirty="0">
                <a:solidFill>
                  <a:schemeClr val="bg1"/>
                </a:solidFill>
              </a:rPr>
              <a:t>Endangered Species?</a:t>
            </a:r>
          </a:p>
        </p:txBody>
      </p:sp>
      <p:pic>
        <p:nvPicPr>
          <p:cNvPr id="4" name="Content Placeholder 3"/>
          <p:cNvPicPr>
            <a:picLocks noGrp="1" noChangeAspect="1"/>
          </p:cNvPicPr>
          <p:nvPr>
            <p:ph idx="1"/>
          </p:nvPr>
        </p:nvPicPr>
        <p:blipFill>
          <a:blip r:embed="rId2"/>
          <a:stretch>
            <a:fillRect/>
          </a:stretch>
        </p:blipFill>
        <p:spPr>
          <a:xfrm>
            <a:off x="0" y="1447800"/>
            <a:ext cx="5791200" cy="4343400"/>
          </a:xfrm>
        </p:spPr>
      </p:pic>
      <p:pic>
        <p:nvPicPr>
          <p:cNvPr id="6" name="Picture 5"/>
          <p:cNvPicPr>
            <a:picLocks noChangeAspect="1"/>
          </p:cNvPicPr>
          <p:nvPr/>
        </p:nvPicPr>
        <p:blipFill>
          <a:blip r:embed="rId3"/>
          <a:stretch>
            <a:fillRect/>
          </a:stretch>
        </p:blipFill>
        <p:spPr>
          <a:xfrm>
            <a:off x="12700" y="4365539"/>
            <a:ext cx="5092700" cy="2517861"/>
          </a:xfrm>
          <a:prstGeom prst="rect">
            <a:avLst/>
          </a:prstGeom>
        </p:spPr>
      </p:pic>
      <p:pic>
        <p:nvPicPr>
          <p:cNvPr id="7" name="Picture 6"/>
          <p:cNvPicPr>
            <a:picLocks noChangeAspect="1"/>
          </p:cNvPicPr>
          <p:nvPr/>
        </p:nvPicPr>
        <p:blipFill>
          <a:blip r:embed="rId4"/>
          <a:stretch>
            <a:fillRect/>
          </a:stretch>
        </p:blipFill>
        <p:spPr>
          <a:xfrm>
            <a:off x="5791200" y="1230632"/>
            <a:ext cx="3337460" cy="1893568"/>
          </a:xfrm>
          <a:prstGeom prst="rect">
            <a:avLst/>
          </a:prstGeom>
        </p:spPr>
      </p:pic>
      <p:pic>
        <p:nvPicPr>
          <p:cNvPr id="5" name="Picture 4"/>
          <p:cNvPicPr>
            <a:picLocks noChangeAspect="1"/>
          </p:cNvPicPr>
          <p:nvPr/>
        </p:nvPicPr>
        <p:blipFill>
          <a:blip r:embed="rId5"/>
          <a:stretch>
            <a:fillRect/>
          </a:stretch>
        </p:blipFill>
        <p:spPr>
          <a:xfrm>
            <a:off x="4953000" y="3116828"/>
            <a:ext cx="5943600" cy="4234815"/>
          </a:xfrm>
          <a:prstGeom prst="rect">
            <a:avLst/>
          </a:prstGeom>
        </p:spPr>
      </p:pic>
    </p:spTree>
    <p:extLst>
      <p:ext uri="{BB962C8B-B14F-4D97-AF65-F5344CB8AC3E}">
        <p14:creationId xmlns:p14="http://schemas.microsoft.com/office/powerpoint/2010/main" val="1611358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AC873-0DE6-4441-A01A-D6701F6BAA28}"/>
              </a:ext>
            </a:extLst>
          </p:cNvPr>
          <p:cNvSpPr>
            <a:spLocks noGrp="1"/>
          </p:cNvSpPr>
          <p:nvPr>
            <p:ph type="title"/>
          </p:nvPr>
        </p:nvSpPr>
        <p:spPr/>
        <p:txBody>
          <a:bodyPr/>
          <a:lstStyle/>
          <a:p>
            <a:endParaRPr lang="en-US"/>
          </a:p>
        </p:txBody>
      </p:sp>
      <p:pic>
        <p:nvPicPr>
          <p:cNvPr id="4098" name="Picture 2" descr="Is 'Terminator 3: Rise of the Machines' a Good Action Movie? | Ultimate  Action Movie Club">
            <a:extLst>
              <a:ext uri="{FF2B5EF4-FFF2-40B4-BE49-F238E27FC236}">
                <a16:creationId xmlns:a16="http://schemas.microsoft.com/office/drawing/2014/main" id="{46D320DD-E9C8-1746-9FCD-D958861B05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319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042276" cy="1336956"/>
          </a:xfrm>
        </p:spPr>
        <p:txBody>
          <a:bodyPr/>
          <a:lstStyle/>
          <a:p>
            <a:pPr algn="l"/>
            <a:r>
              <a:rPr lang="en-US" sz="3600" dirty="0">
                <a:solidFill>
                  <a:srgbClr val="FFFFFF"/>
                </a:solidFill>
              </a:rPr>
              <a:t>Rise of the Ed Techs:</a:t>
            </a:r>
            <a:br>
              <a:rPr lang="en-US" sz="3600" dirty="0">
                <a:solidFill>
                  <a:srgbClr val="FFFFFF"/>
                </a:solidFill>
              </a:rPr>
            </a:br>
            <a:r>
              <a:rPr lang="en-US" sz="3600" dirty="0">
                <a:solidFill>
                  <a:srgbClr val="FFFFFF"/>
                </a:solidFill>
              </a:rPr>
              <a:t>Unbundling &amp; Disruption</a:t>
            </a:r>
          </a:p>
        </p:txBody>
      </p:sp>
      <p:sp>
        <p:nvSpPr>
          <p:cNvPr id="3" name="Content Placeholder 2"/>
          <p:cNvSpPr>
            <a:spLocks noGrp="1"/>
          </p:cNvSpPr>
          <p:nvPr>
            <p:ph idx="1"/>
          </p:nvPr>
        </p:nvSpPr>
        <p:spPr>
          <a:xfrm>
            <a:off x="990600" y="1752600"/>
            <a:ext cx="7585076" cy="4953000"/>
          </a:xfrm>
        </p:spPr>
        <p:txBody>
          <a:bodyPr>
            <a:normAutofit fontScale="77500" lnSpcReduction="20000"/>
          </a:bodyPr>
          <a:lstStyle/>
          <a:p>
            <a:pPr>
              <a:spcAft>
                <a:spcPts val="1200"/>
              </a:spcAft>
              <a:buClr>
                <a:srgbClr val="000090"/>
              </a:buClr>
            </a:pPr>
            <a:r>
              <a:rPr lang="es-CO" dirty="0"/>
              <a:t>Digital infrastructure and platforms</a:t>
            </a:r>
          </a:p>
          <a:p>
            <a:pPr>
              <a:spcAft>
                <a:spcPts val="1200"/>
              </a:spcAft>
              <a:buClr>
                <a:srgbClr val="000090"/>
              </a:buClr>
            </a:pPr>
            <a:r>
              <a:rPr lang="es-CO" dirty="0"/>
              <a:t>E-learning software (AI)</a:t>
            </a:r>
          </a:p>
          <a:p>
            <a:pPr>
              <a:spcAft>
                <a:spcPts val="1200"/>
              </a:spcAft>
              <a:buClr>
                <a:srgbClr val="000090"/>
              </a:buClr>
            </a:pPr>
            <a:r>
              <a:rPr lang="es-CO" dirty="0"/>
              <a:t>Content (MOOCs, etc)</a:t>
            </a:r>
          </a:p>
          <a:p>
            <a:pPr>
              <a:spcAft>
                <a:spcPts val="1200"/>
              </a:spcAft>
              <a:buClr>
                <a:srgbClr val="000090"/>
              </a:buClr>
            </a:pPr>
            <a:r>
              <a:rPr lang="es-CO" dirty="0"/>
              <a:t>Assessment (and plagiarism check)</a:t>
            </a:r>
          </a:p>
          <a:p>
            <a:pPr>
              <a:spcAft>
                <a:spcPts val="1200"/>
              </a:spcAft>
              <a:buClr>
                <a:srgbClr val="000090"/>
              </a:buClr>
            </a:pPr>
            <a:r>
              <a:rPr lang="es-CO" dirty="0"/>
              <a:t>Academic and infrastructure management</a:t>
            </a:r>
          </a:p>
          <a:p>
            <a:pPr>
              <a:spcAft>
                <a:spcPts val="1200"/>
              </a:spcAft>
              <a:buClr>
                <a:srgbClr val="000090"/>
              </a:buClr>
            </a:pPr>
            <a:r>
              <a:rPr lang="es-CO" dirty="0"/>
              <a:t>Credentialing and badging</a:t>
            </a:r>
          </a:p>
          <a:p>
            <a:pPr>
              <a:spcAft>
                <a:spcPts val="1200"/>
              </a:spcAft>
              <a:buClr>
                <a:srgbClr val="000090"/>
              </a:buClr>
            </a:pPr>
            <a:r>
              <a:rPr lang="es-CO" dirty="0"/>
              <a:t>Labor market intermediation</a:t>
            </a:r>
          </a:p>
          <a:p>
            <a:pPr>
              <a:spcAft>
                <a:spcPts val="1200"/>
              </a:spcAft>
              <a:buClr>
                <a:srgbClr val="000090"/>
              </a:buClr>
            </a:pPr>
            <a:r>
              <a:rPr lang="es-CO" dirty="0"/>
              <a:t>Financial assistance</a:t>
            </a:r>
          </a:p>
          <a:p>
            <a:pPr>
              <a:spcAft>
                <a:spcPts val="1200"/>
              </a:spcAft>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3259067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endParaRPr lang="en-US"/>
          </a:p>
        </p:txBody>
      </p:sp>
      <p:sp>
        <p:nvSpPr>
          <p:cNvPr id="17412" name="Rectangle 3"/>
          <p:cNvSpPr>
            <a:spLocks noGrp="1" noChangeArrowheads="1"/>
          </p:cNvSpPr>
          <p:nvPr>
            <p:ph idx="1"/>
          </p:nvPr>
        </p:nvSpPr>
        <p:spPr/>
        <p:txBody>
          <a:bodyPr/>
          <a:lstStyle/>
          <a:p>
            <a:pPr eaLnBrk="1" hangingPunct="1"/>
            <a:endParaRPr lang="en-US"/>
          </a:p>
        </p:txBody>
      </p:sp>
      <p:pic>
        <p:nvPicPr>
          <p:cNvPr id="17413" name="Picture 5" descr="P1020198"/>
          <p:cNvPicPr>
            <a:picLocks noChangeAspect="1" noChangeArrowheads="1"/>
          </p:cNvPicPr>
          <p:nvPr/>
        </p:nvPicPr>
        <p:blipFill>
          <a:blip r:embed="rId3" cstate="print"/>
          <a:srcRect/>
          <a:stretch>
            <a:fillRect/>
          </a:stretch>
        </p:blipFill>
        <p:spPr bwMode="auto">
          <a:xfrm>
            <a:off x="0" y="-800100"/>
            <a:ext cx="10210800" cy="7658100"/>
          </a:xfrm>
          <a:prstGeom prst="rect">
            <a:avLst/>
          </a:prstGeom>
          <a:noFill/>
          <a:ln w="9525">
            <a:noFill/>
            <a:miter lim="800000"/>
            <a:headEnd/>
            <a:tailEnd/>
          </a:ln>
        </p:spPr>
      </p:pic>
    </p:spTree>
    <p:extLst>
      <p:ext uri="{BB962C8B-B14F-4D97-AF65-F5344CB8AC3E}">
        <p14:creationId xmlns:p14="http://schemas.microsoft.com/office/powerpoint/2010/main" val="3323845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1108076" y="-457200"/>
            <a:ext cx="8042276" cy="1336956"/>
          </a:xfrm>
        </p:spPr>
        <p:txBody>
          <a:bodyPr/>
          <a:lstStyle/>
          <a:p>
            <a:r>
              <a:rPr lang="en-US" sz="3600" dirty="0">
                <a:solidFill>
                  <a:schemeClr val="bg1"/>
                </a:solidFill>
              </a:rPr>
              <a:t>Heroes or Villains?</a:t>
            </a:r>
            <a:endParaRPr lang="en-US" sz="3600" dirty="0"/>
          </a:p>
        </p:txBody>
      </p:sp>
      <p:sp>
        <p:nvSpPr>
          <p:cNvPr id="18436" name="Rectangle 3"/>
          <p:cNvSpPr>
            <a:spLocks noGrp="1" noChangeArrowheads="1"/>
          </p:cNvSpPr>
          <p:nvPr>
            <p:ph idx="1"/>
          </p:nvPr>
        </p:nvSpPr>
        <p:spPr/>
        <p:txBody>
          <a:bodyPr/>
          <a:lstStyle/>
          <a:p>
            <a:pPr eaLnBrk="1" hangingPunct="1"/>
            <a:endParaRPr lang="en-US"/>
          </a:p>
        </p:txBody>
      </p:sp>
      <p:pic>
        <p:nvPicPr>
          <p:cNvPr id="18437" name="Picture 6" descr="P1020196"/>
          <p:cNvPicPr>
            <a:picLocks noChangeAspect="1" noChangeArrowheads="1"/>
          </p:cNvPicPr>
          <p:nvPr/>
        </p:nvPicPr>
        <p:blipFill>
          <a:blip r:embed="rId3" cstate="print"/>
          <a:srcRect/>
          <a:stretch>
            <a:fillRect/>
          </a:stretch>
        </p:blipFill>
        <p:spPr bwMode="auto">
          <a:xfrm>
            <a:off x="0" y="1143000"/>
            <a:ext cx="11536363" cy="5715000"/>
          </a:xfrm>
          <a:prstGeom prst="rect">
            <a:avLst/>
          </a:prstGeom>
          <a:noFill/>
          <a:ln w="9525">
            <a:noFill/>
            <a:miter lim="800000"/>
            <a:headEnd/>
            <a:tailEnd/>
          </a:ln>
        </p:spPr>
      </p:pic>
    </p:spTree>
    <p:extLst>
      <p:ext uri="{BB962C8B-B14F-4D97-AF65-F5344CB8AC3E}">
        <p14:creationId xmlns:p14="http://schemas.microsoft.com/office/powerpoint/2010/main" val="383954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Old Vintage Brass Compass Isolated On A White Background. Stock Photo,  Picture And Royalty Free Image. Image 50613730.">
            <a:extLst>
              <a:ext uri="{FF2B5EF4-FFF2-40B4-BE49-F238E27FC236}">
                <a16:creationId xmlns:a16="http://schemas.microsoft.com/office/drawing/2014/main" id="{0ECB279E-E449-0440-8C09-2705C557B94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555" r="1" b="14195"/>
          <a:stretch/>
        </p:blipFill>
        <p:spPr bwMode="auto">
          <a:xfrm>
            <a:off x="20" y="10"/>
            <a:ext cx="9143980" cy="6857990"/>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7563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0156"/>
            <a:ext cx="8042276" cy="1336956"/>
          </a:xfrm>
        </p:spPr>
        <p:txBody>
          <a:bodyPr/>
          <a:lstStyle/>
          <a:p>
            <a:r>
              <a:rPr lang="es-ES_tradnl" sz="3600" dirty="0">
                <a:solidFill>
                  <a:srgbClr val="FFFFFF"/>
                </a:solidFill>
              </a:rPr>
              <a:t>A New Era of Hope</a:t>
            </a:r>
          </a:p>
        </p:txBody>
      </p:sp>
      <p:sp>
        <p:nvSpPr>
          <p:cNvPr id="3" name="Content Placeholder 2"/>
          <p:cNvSpPr>
            <a:spLocks noGrp="1"/>
          </p:cNvSpPr>
          <p:nvPr>
            <p:ph idx="1"/>
          </p:nvPr>
        </p:nvSpPr>
        <p:spPr>
          <a:xfrm>
            <a:off x="990600" y="1905000"/>
            <a:ext cx="7585076" cy="4800600"/>
          </a:xfrm>
        </p:spPr>
        <p:txBody>
          <a:bodyPr>
            <a:normAutofit/>
          </a:bodyPr>
          <a:lstStyle/>
          <a:p>
            <a:pPr>
              <a:spcAft>
                <a:spcPts val="1200"/>
              </a:spcAft>
              <a:buClr>
                <a:srgbClr val="000090"/>
              </a:buClr>
            </a:pPr>
            <a:r>
              <a:rPr lang="es-CO" dirty="0"/>
              <a:t>1988</a:t>
            </a:r>
          </a:p>
          <a:p>
            <a:pPr>
              <a:spcAft>
                <a:spcPts val="1200"/>
              </a:spcAft>
              <a:buClr>
                <a:srgbClr val="000090"/>
              </a:buClr>
            </a:pPr>
            <a:r>
              <a:rPr lang="es-CO" dirty="0"/>
              <a:t>1989</a:t>
            </a:r>
          </a:p>
          <a:p>
            <a:pPr>
              <a:spcAft>
                <a:spcPts val="1200"/>
              </a:spcAft>
              <a:buClr>
                <a:srgbClr val="000090"/>
              </a:buClr>
            </a:pPr>
            <a:r>
              <a:rPr lang="es-CO" dirty="0"/>
              <a:t>1994</a:t>
            </a:r>
          </a:p>
          <a:p>
            <a:pPr>
              <a:spcAft>
                <a:spcPts val="1200"/>
              </a:spcAft>
              <a:buClr>
                <a:srgbClr val="000090"/>
              </a:buClr>
            </a:pPr>
            <a:r>
              <a:rPr lang="es-CO" dirty="0"/>
              <a:t>2010</a:t>
            </a:r>
          </a:p>
          <a:p>
            <a:pPr>
              <a:lnSpc>
                <a:spcPct val="120000"/>
              </a:lnSpc>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521424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0156"/>
            <a:ext cx="8042276" cy="1336956"/>
          </a:xfrm>
        </p:spPr>
        <p:txBody>
          <a:bodyPr/>
          <a:lstStyle/>
          <a:p>
            <a:r>
              <a:rPr lang="es-ES_tradnl" sz="3600" dirty="0">
                <a:solidFill>
                  <a:srgbClr val="FFFFFF"/>
                </a:solidFill>
              </a:rPr>
              <a:t>Global Rankings</a:t>
            </a:r>
          </a:p>
        </p:txBody>
      </p:sp>
      <p:sp>
        <p:nvSpPr>
          <p:cNvPr id="3" name="Content Placeholder 2"/>
          <p:cNvSpPr>
            <a:spLocks noGrp="1"/>
          </p:cNvSpPr>
          <p:nvPr>
            <p:ph idx="1"/>
          </p:nvPr>
        </p:nvSpPr>
        <p:spPr>
          <a:xfrm>
            <a:off x="990600" y="1905000"/>
            <a:ext cx="7585076" cy="4800600"/>
          </a:xfrm>
        </p:spPr>
        <p:txBody>
          <a:bodyPr>
            <a:normAutofit lnSpcReduction="10000"/>
          </a:bodyPr>
          <a:lstStyle/>
          <a:p>
            <a:pPr>
              <a:spcAft>
                <a:spcPts val="1200"/>
              </a:spcAft>
              <a:buClr>
                <a:srgbClr val="000090"/>
              </a:buClr>
            </a:pPr>
            <a:r>
              <a:rPr lang="es-CO" dirty="0"/>
              <a:t>Proxy of performance of </a:t>
            </a:r>
            <a:r>
              <a:rPr lang="es-CO" dirty="0" err="1"/>
              <a:t>universities</a:t>
            </a:r>
            <a:r>
              <a:rPr lang="es-CO" dirty="0"/>
              <a:t> and </a:t>
            </a:r>
            <a:r>
              <a:rPr lang="es-CO" dirty="0" err="1"/>
              <a:t>higher</a:t>
            </a:r>
            <a:r>
              <a:rPr lang="es-CO" dirty="0"/>
              <a:t> </a:t>
            </a:r>
            <a:r>
              <a:rPr lang="es-CO" dirty="0" err="1"/>
              <a:t>education</a:t>
            </a:r>
            <a:r>
              <a:rPr lang="es-CO" dirty="0"/>
              <a:t> </a:t>
            </a:r>
            <a:r>
              <a:rPr lang="es-CO" dirty="0" err="1"/>
              <a:t>systems</a:t>
            </a:r>
            <a:endParaRPr lang="es-CO" dirty="0"/>
          </a:p>
          <a:p>
            <a:pPr>
              <a:spcAft>
                <a:spcPts val="1200"/>
              </a:spcAft>
              <a:buClr>
                <a:srgbClr val="000090"/>
              </a:buClr>
            </a:pPr>
            <a:r>
              <a:rPr lang="es-CO" dirty="0" err="1"/>
              <a:t>National</a:t>
            </a:r>
            <a:r>
              <a:rPr lang="es-CO" dirty="0"/>
              <a:t> </a:t>
            </a:r>
            <a:r>
              <a:rPr lang="es-CO" dirty="0" err="1"/>
              <a:t>pride</a:t>
            </a:r>
            <a:r>
              <a:rPr lang="es-CO" dirty="0"/>
              <a:t> &amp; </a:t>
            </a:r>
            <a:r>
              <a:rPr lang="es-CO" dirty="0" err="1"/>
              <a:t>excellence</a:t>
            </a:r>
            <a:r>
              <a:rPr lang="es-CO" dirty="0"/>
              <a:t> </a:t>
            </a:r>
            <a:r>
              <a:rPr lang="es-CO" dirty="0" err="1"/>
              <a:t>initiatives</a:t>
            </a:r>
            <a:endParaRPr lang="es-CO" dirty="0"/>
          </a:p>
          <a:p>
            <a:pPr lvl="1">
              <a:spcAft>
                <a:spcPts val="1200"/>
              </a:spcAft>
              <a:buClr>
                <a:srgbClr val="000090"/>
              </a:buClr>
            </a:pPr>
            <a:r>
              <a:rPr lang="es-CO" dirty="0" err="1"/>
              <a:t>Forced</a:t>
            </a:r>
            <a:r>
              <a:rPr lang="es-CO" dirty="0"/>
              <a:t> </a:t>
            </a:r>
            <a:r>
              <a:rPr lang="es-CO" dirty="0" err="1"/>
              <a:t>mergers</a:t>
            </a:r>
            <a:r>
              <a:rPr lang="es-CO" dirty="0"/>
              <a:t> and artificial </a:t>
            </a:r>
            <a:r>
              <a:rPr lang="es-CO" dirty="0" err="1"/>
              <a:t>conglomerate</a:t>
            </a:r>
            <a:r>
              <a:rPr lang="es-CO" dirty="0"/>
              <a:t> </a:t>
            </a:r>
            <a:r>
              <a:rPr lang="es-CO" dirty="0" err="1"/>
              <a:t>universities</a:t>
            </a:r>
            <a:r>
              <a:rPr lang="es-CO" dirty="0"/>
              <a:t> </a:t>
            </a:r>
          </a:p>
          <a:p>
            <a:pPr>
              <a:spcAft>
                <a:spcPts val="1200"/>
              </a:spcAft>
              <a:buClr>
                <a:srgbClr val="000090"/>
              </a:buClr>
            </a:pPr>
            <a:r>
              <a:rPr lang="es-CO" dirty="0"/>
              <a:t>Ranking </a:t>
            </a:r>
            <a:r>
              <a:rPr lang="es-CO" dirty="0" err="1"/>
              <a:t>disease</a:t>
            </a:r>
            <a:endParaRPr lang="es-CO" dirty="0"/>
          </a:p>
          <a:p>
            <a:pPr lvl="1">
              <a:spcAft>
                <a:spcPts val="1200"/>
              </a:spcAft>
              <a:buClr>
                <a:srgbClr val="000090"/>
              </a:buClr>
            </a:pPr>
            <a:r>
              <a:rPr lang="es-CO" dirty="0"/>
              <a:t>Global </a:t>
            </a:r>
            <a:r>
              <a:rPr lang="es-CO" dirty="0" err="1"/>
              <a:t>brain</a:t>
            </a:r>
            <a:r>
              <a:rPr lang="es-CO" dirty="0"/>
              <a:t> </a:t>
            </a:r>
            <a:r>
              <a:rPr lang="es-CO" dirty="0" err="1"/>
              <a:t>race</a:t>
            </a:r>
            <a:endParaRPr lang="es-CO" dirty="0"/>
          </a:p>
          <a:p>
            <a:pPr lvl="1">
              <a:spcAft>
                <a:spcPts val="1200"/>
              </a:spcAft>
              <a:buClr>
                <a:srgbClr val="000090"/>
              </a:buClr>
            </a:pPr>
            <a:r>
              <a:rPr lang="es-CO" dirty="0"/>
              <a:t>Narrow </a:t>
            </a:r>
            <a:r>
              <a:rPr lang="es-CO" dirty="0" err="1"/>
              <a:t>focus</a:t>
            </a:r>
            <a:r>
              <a:rPr lang="es-CO" dirty="0"/>
              <a:t> </a:t>
            </a:r>
            <a:r>
              <a:rPr lang="es-CO" dirty="0" err="1"/>
              <a:t>on</a:t>
            </a:r>
            <a:r>
              <a:rPr lang="es-CO" dirty="0"/>
              <a:t> </a:t>
            </a:r>
            <a:r>
              <a:rPr lang="es-CO" dirty="0" err="1"/>
              <a:t>research</a:t>
            </a:r>
            <a:r>
              <a:rPr lang="es-CO" dirty="0"/>
              <a:t> (</a:t>
            </a:r>
            <a:r>
              <a:rPr lang="es-CO" dirty="0" err="1"/>
              <a:t>publish</a:t>
            </a:r>
            <a:r>
              <a:rPr lang="es-CO" dirty="0"/>
              <a:t> </a:t>
            </a:r>
            <a:r>
              <a:rPr lang="es-CO" dirty="0" err="1"/>
              <a:t>or</a:t>
            </a:r>
            <a:r>
              <a:rPr lang="es-CO" dirty="0"/>
              <a:t> </a:t>
            </a:r>
            <a:r>
              <a:rPr lang="es-CO" dirty="0" err="1"/>
              <a:t>perish</a:t>
            </a:r>
            <a:r>
              <a:rPr lang="es-CO" dirty="0"/>
              <a:t>)</a:t>
            </a:r>
          </a:p>
          <a:p>
            <a:pPr lvl="1">
              <a:spcAft>
                <a:spcPts val="1200"/>
              </a:spcAft>
              <a:buClr>
                <a:srgbClr val="000090"/>
              </a:buClr>
            </a:pPr>
            <a:r>
              <a:rPr lang="es-CO" dirty="0" err="1"/>
              <a:t>Scholarships</a:t>
            </a:r>
            <a:r>
              <a:rPr lang="es-CO" dirty="0"/>
              <a:t>, visas, </a:t>
            </a:r>
            <a:r>
              <a:rPr lang="es-CO" dirty="0" err="1"/>
              <a:t>partnerships</a:t>
            </a:r>
            <a:endParaRPr lang="es-CO" dirty="0"/>
          </a:p>
          <a:p>
            <a:pPr marL="0" indent="0">
              <a:spcAft>
                <a:spcPts val="1200"/>
              </a:spcAft>
              <a:buClr>
                <a:srgbClr val="000090"/>
              </a:buClr>
              <a:buNone/>
            </a:pPr>
            <a:endParaRPr lang="es-CO" dirty="0"/>
          </a:p>
          <a:p>
            <a:pPr>
              <a:lnSpc>
                <a:spcPct val="120000"/>
              </a:lnSpc>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3987147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AED86-9C39-0943-8892-F80828FAAB7C}"/>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8F006D3-BA16-2C41-9DF9-E262F8110DFD}"/>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FBD55F4F-2B1A-504B-8657-4846E30DD4BC}"/>
              </a:ext>
            </a:extLst>
          </p:cNvPr>
          <p:cNvPicPr>
            <a:picLocks noChangeAspect="1"/>
          </p:cNvPicPr>
          <p:nvPr/>
        </p:nvPicPr>
        <p:blipFill>
          <a:blip r:embed="rId3"/>
          <a:stretch>
            <a:fillRect/>
          </a:stretch>
        </p:blipFill>
        <p:spPr>
          <a:xfrm>
            <a:off x="1" y="0"/>
            <a:ext cx="9143999" cy="6858000"/>
          </a:xfrm>
          <a:prstGeom prst="rect">
            <a:avLst/>
          </a:prstGeom>
        </p:spPr>
      </p:pic>
    </p:spTree>
    <p:extLst>
      <p:ext uri="{BB962C8B-B14F-4D97-AF65-F5344CB8AC3E}">
        <p14:creationId xmlns:p14="http://schemas.microsoft.com/office/powerpoint/2010/main" val="4283773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0156"/>
            <a:ext cx="8042276" cy="1336956"/>
          </a:xfrm>
        </p:spPr>
        <p:txBody>
          <a:bodyPr/>
          <a:lstStyle/>
          <a:p>
            <a:r>
              <a:rPr lang="es-ES_tradnl" sz="3600" dirty="0">
                <a:solidFill>
                  <a:srgbClr val="FFFFFF"/>
                </a:solidFill>
              </a:rPr>
              <a:t>Post-</a:t>
            </a:r>
            <a:r>
              <a:rPr lang="es-ES_tradnl" sz="3600" dirty="0" err="1">
                <a:solidFill>
                  <a:srgbClr val="FFFFFF"/>
                </a:solidFill>
              </a:rPr>
              <a:t>Truth</a:t>
            </a:r>
            <a:r>
              <a:rPr lang="es-ES_tradnl" sz="3600" dirty="0">
                <a:solidFill>
                  <a:srgbClr val="FFFFFF"/>
                </a:solidFill>
              </a:rPr>
              <a:t> Era</a:t>
            </a:r>
          </a:p>
        </p:txBody>
      </p:sp>
      <p:sp>
        <p:nvSpPr>
          <p:cNvPr id="3" name="Content Placeholder 2"/>
          <p:cNvSpPr>
            <a:spLocks noGrp="1"/>
          </p:cNvSpPr>
          <p:nvPr>
            <p:ph idx="1"/>
          </p:nvPr>
        </p:nvSpPr>
        <p:spPr>
          <a:xfrm>
            <a:off x="990600" y="1905000"/>
            <a:ext cx="7585076" cy="4800600"/>
          </a:xfrm>
        </p:spPr>
        <p:txBody>
          <a:bodyPr>
            <a:normAutofit/>
          </a:bodyPr>
          <a:lstStyle/>
          <a:p>
            <a:pPr>
              <a:spcAft>
                <a:spcPts val="1200"/>
              </a:spcAft>
              <a:buClr>
                <a:srgbClr val="000090"/>
              </a:buClr>
            </a:pPr>
            <a:r>
              <a:rPr lang="es-CO" dirty="0" err="1"/>
              <a:t>Fake</a:t>
            </a:r>
            <a:r>
              <a:rPr lang="es-CO" dirty="0"/>
              <a:t> </a:t>
            </a:r>
            <a:r>
              <a:rPr lang="es-CO" dirty="0" err="1"/>
              <a:t>news</a:t>
            </a:r>
            <a:endParaRPr lang="es-CO" dirty="0"/>
          </a:p>
          <a:p>
            <a:pPr>
              <a:spcAft>
                <a:spcPts val="1200"/>
              </a:spcAft>
              <a:buClr>
                <a:srgbClr val="000090"/>
              </a:buClr>
            </a:pPr>
            <a:r>
              <a:rPr lang="es-CO" dirty="0" err="1"/>
              <a:t>Conspiracy</a:t>
            </a:r>
            <a:r>
              <a:rPr lang="es-CO" dirty="0"/>
              <a:t> </a:t>
            </a:r>
            <a:r>
              <a:rPr lang="es-CO" dirty="0" err="1"/>
              <a:t>theories</a:t>
            </a:r>
            <a:endParaRPr lang="es-CO" dirty="0"/>
          </a:p>
          <a:p>
            <a:pPr>
              <a:spcAft>
                <a:spcPts val="1200"/>
              </a:spcAft>
              <a:buClr>
                <a:srgbClr val="000090"/>
              </a:buClr>
            </a:pPr>
            <a:r>
              <a:rPr lang="es-CO" dirty="0" err="1"/>
              <a:t>Alternative</a:t>
            </a:r>
            <a:r>
              <a:rPr lang="es-CO" dirty="0"/>
              <a:t> </a:t>
            </a:r>
            <a:r>
              <a:rPr lang="es-CO" dirty="0" err="1"/>
              <a:t>truths</a:t>
            </a:r>
            <a:endParaRPr lang="es-CO" dirty="0"/>
          </a:p>
          <a:p>
            <a:pPr>
              <a:lnSpc>
                <a:spcPct val="120000"/>
              </a:lnSpc>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30149740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reationism and evolution – Faith Schoolers Anonymous">
            <a:extLst>
              <a:ext uri="{FF2B5EF4-FFF2-40B4-BE49-F238E27FC236}">
                <a16:creationId xmlns:a16="http://schemas.microsoft.com/office/drawing/2014/main" id="{9C4AF4D9-2277-D546-AB52-DBDE9E9CC79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0488" y="1447800"/>
            <a:ext cx="8963025" cy="5410200"/>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340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D19C6-8E92-2E42-AF0A-A4ED55BF208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76F9797-3D46-C748-93C2-6710D231ABD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70A3226-7DC1-F048-8BD1-A2CB2526B6E5}"/>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4665374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609600" y="255017"/>
            <a:ext cx="8236744" cy="1040383"/>
          </a:xfrm>
          <a:prstGeom prst="rect">
            <a:avLst/>
          </a:prstGeom>
        </p:spPr>
        <p:txBody>
          <a:bodyPr>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fr-FR" sz="3300" i="1" dirty="0">
                <a:solidFill>
                  <a:schemeClr val="bg1"/>
                </a:solidFill>
              </a:rPr>
              <a:t>People in </a:t>
            </a:r>
            <a:r>
              <a:rPr lang="fr-FR" sz="3300" i="1" dirty="0" err="1">
                <a:solidFill>
                  <a:schemeClr val="bg1"/>
                </a:solidFill>
              </a:rPr>
              <a:t>this</a:t>
            </a:r>
            <a:r>
              <a:rPr lang="fr-FR" sz="3300" i="1" dirty="0">
                <a:solidFill>
                  <a:schemeClr val="bg1"/>
                </a:solidFill>
              </a:rPr>
              <a:t> country</a:t>
            </a:r>
          </a:p>
          <a:p>
            <a:pPr algn="ctr"/>
            <a:r>
              <a:rPr lang="fr-FR" sz="3300" i="1" dirty="0">
                <a:solidFill>
                  <a:schemeClr val="bg1"/>
                </a:solidFill>
              </a:rPr>
              <a:t>have </a:t>
            </a:r>
            <a:r>
              <a:rPr lang="fr-FR" sz="3300" i="1" dirty="0" err="1">
                <a:solidFill>
                  <a:schemeClr val="bg1"/>
                </a:solidFill>
              </a:rPr>
              <a:t>had</a:t>
            </a:r>
            <a:r>
              <a:rPr lang="fr-FR" sz="3300" i="1" dirty="0">
                <a:solidFill>
                  <a:schemeClr val="bg1"/>
                </a:solidFill>
              </a:rPr>
              <a:t> </a:t>
            </a:r>
            <a:r>
              <a:rPr lang="fr-FR" sz="3300" i="1" dirty="0" err="1">
                <a:solidFill>
                  <a:schemeClr val="bg1"/>
                </a:solidFill>
              </a:rPr>
              <a:t>enough</a:t>
            </a:r>
            <a:r>
              <a:rPr lang="fr-FR" sz="3300" i="1" dirty="0">
                <a:solidFill>
                  <a:schemeClr val="bg1"/>
                </a:solidFill>
              </a:rPr>
              <a:t> of experts</a:t>
            </a:r>
            <a:r>
              <a:rPr lang="fr-FR" sz="3300" i="1" dirty="0"/>
              <a:t>. </a:t>
            </a:r>
            <a:endParaRPr lang="fr-FR" sz="1800" dirty="0"/>
          </a:p>
        </p:txBody>
      </p:sp>
      <p:pic>
        <p:nvPicPr>
          <p:cNvPr id="6" name="Image 5" descr="gettyimages-52241479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132" y="1985021"/>
            <a:ext cx="7165199" cy="4478249"/>
          </a:xfrm>
          <a:prstGeom prst="rect">
            <a:avLst/>
          </a:prstGeom>
          <a:ln w="28575">
            <a:solidFill>
              <a:schemeClr val="tx1"/>
            </a:solidFill>
          </a:ln>
        </p:spPr>
      </p:pic>
    </p:spTree>
    <p:extLst>
      <p:ext uri="{BB962C8B-B14F-4D97-AF65-F5344CB8AC3E}">
        <p14:creationId xmlns:p14="http://schemas.microsoft.com/office/powerpoint/2010/main" val="7230829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ChangeArrowheads="1"/>
          </p:cNvSpPr>
          <p:nvPr/>
        </p:nvSpPr>
        <p:spPr bwMode="auto">
          <a:xfrm>
            <a:off x="-990600" y="152400"/>
            <a:ext cx="7715251" cy="1143000"/>
          </a:xfrm>
          <a:prstGeom prst="rect">
            <a:avLst/>
          </a:prstGeom>
          <a:noFill/>
          <a:ln w="12700">
            <a:noFill/>
            <a:miter lim="800000"/>
            <a:headEnd/>
            <a:tailEnd/>
          </a:ln>
        </p:spPr>
        <p:txBody>
          <a:bodyPr lIns="90488" tIns="44450" rIns="90488" bIns="44450" anchor="ctr"/>
          <a:lstStyle/>
          <a:p>
            <a:pPr eaLnBrk="0" hangingPunct="0">
              <a:lnSpc>
                <a:spcPct val="100000"/>
              </a:lnSpc>
              <a:spcBef>
                <a:spcPct val="0"/>
              </a:spcBef>
              <a:buClrTx/>
            </a:pPr>
            <a:r>
              <a:rPr lang="en-US" sz="4800" dirty="0">
                <a:solidFill>
                  <a:srgbClr val="FFFFFF"/>
                </a:solidFill>
                <a:effectLst/>
                <a:latin typeface="Times New Roman" pitchFamily="18" charset="0"/>
              </a:rPr>
              <a:t>Outline</a:t>
            </a:r>
          </a:p>
        </p:txBody>
      </p:sp>
      <p:sp>
        <p:nvSpPr>
          <p:cNvPr id="612355" name="Rectangle 3"/>
          <p:cNvSpPr>
            <a:spLocks noChangeArrowheads="1"/>
          </p:cNvSpPr>
          <p:nvPr/>
        </p:nvSpPr>
        <p:spPr bwMode="auto">
          <a:xfrm>
            <a:off x="838200" y="1333500"/>
            <a:ext cx="7848600" cy="1943100"/>
          </a:xfrm>
          <a:prstGeom prst="rect">
            <a:avLst/>
          </a:prstGeom>
          <a:noFill/>
          <a:ln w="12700">
            <a:noFill/>
            <a:miter lim="800000"/>
            <a:headEnd/>
            <a:tailEnd/>
          </a:ln>
        </p:spPr>
        <p:txBody>
          <a:bodyPr lIns="90488" tIns="44450" rIns="90488" bIns="44450"/>
          <a:lstStyle/>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Thirty years of major changes</a:t>
            </a:r>
          </a:p>
          <a:p>
            <a:pPr marL="342900" indent="-342900" algn="l" eaLnBrk="0" hangingPunct="0">
              <a:lnSpc>
                <a:spcPct val="100000"/>
              </a:lnSpc>
              <a:spcBef>
                <a:spcPts val="1200"/>
              </a:spcBef>
              <a:spcAft>
                <a:spcPct val="25000"/>
              </a:spcAft>
              <a:buClrTx/>
              <a:buFontTx/>
              <a:buChar char="•"/>
            </a:pPr>
            <a:r>
              <a:rPr lang="en-US" sz="3200" b="1" dirty="0">
                <a:effectLst/>
                <a:latin typeface="Times New Roman" pitchFamily="18" charset="0"/>
              </a:rPr>
              <a:t>The Covid-19 Shock</a:t>
            </a:r>
          </a:p>
        </p:txBody>
      </p:sp>
      <p:graphicFrame>
        <p:nvGraphicFramePr>
          <p:cNvPr id="2050" name="Object 4"/>
          <p:cNvGraphicFramePr>
            <a:graphicFrameLocks noChangeAspect="1"/>
          </p:cNvGraphicFramePr>
          <p:nvPr/>
        </p:nvGraphicFramePr>
        <p:xfrm>
          <a:off x="2971800" y="1981200"/>
          <a:ext cx="3454400" cy="1408510"/>
        </p:xfrm>
        <a:graphic>
          <a:graphicData uri="http://schemas.openxmlformats.org/presentationml/2006/ole">
            <mc:AlternateContent xmlns:mc="http://schemas.openxmlformats.org/markup-compatibility/2006">
              <mc:Choice xmlns:v="urn:schemas-microsoft-com:vml" Requires="v">
                <p:oleObj spid="_x0000_s8364" name="Clip" r:id="rId4" imgW="3368650" imgH="2442362" progId="">
                  <p:embed/>
                </p:oleObj>
              </mc:Choice>
              <mc:Fallback>
                <p:oleObj name="Clip" r:id="rId4" imgW="3368650" imgH="2442362" progId="">
                  <p:embed/>
                  <p:pic>
                    <p:nvPicPr>
                      <p:cNvPr id="205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1981200"/>
                        <a:ext cx="3454400" cy="1408510"/>
                      </a:xfrm>
                      <a:prstGeom prst="rect">
                        <a:avLst/>
                      </a:prstGeom>
                      <a:solidFill>
                        <a:srgbClr val="99CCFF"/>
                      </a:solidFill>
                    </p:spPr>
                  </p:pic>
                </p:oleObj>
              </mc:Fallback>
            </mc:AlternateContent>
          </a:graphicData>
        </a:graphic>
      </p:graphicFrame>
    </p:spTree>
    <p:extLst>
      <p:ext uri="{BB962C8B-B14F-4D97-AF65-F5344CB8AC3E}">
        <p14:creationId xmlns:p14="http://schemas.microsoft.com/office/powerpoint/2010/main" val="166190632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man_vs_tsunami.jpg"/>
          <p:cNvPicPr>
            <a:picLocks noChangeAspect="1"/>
          </p:cNvPicPr>
          <p:nvPr/>
        </p:nvPicPr>
        <p:blipFill>
          <a:blip r:embed="rId3">
            <a:extLst>
              <a:ext uri="{28A0092B-C50C-407E-A947-70E740481C1C}">
                <a14:useLocalDpi xmlns:a14="http://schemas.microsoft.com/office/drawing/2010/main" val="0"/>
              </a:ext>
            </a:extLst>
          </a:blip>
          <a:srcRect l="3278" r="3278"/>
          <a:stretch>
            <a:fillRect/>
          </a:stretch>
        </p:blipFill>
        <p:spPr>
          <a:xfrm>
            <a:off x="0" y="0"/>
            <a:ext cx="9144000" cy="6858000"/>
          </a:xfrm>
          <a:prstGeom prst="rect">
            <a:avLst/>
          </a:prstGeom>
        </p:spPr>
      </p:pic>
      <p:sp>
        <p:nvSpPr>
          <p:cNvPr id="603138" name="Rectangle 2"/>
          <p:cNvSpPr>
            <a:spLocks noGrp="1" noChangeArrowheads="1"/>
          </p:cNvSpPr>
          <p:nvPr>
            <p:ph type="ctrTitle" idx="4294967295"/>
          </p:nvPr>
        </p:nvSpPr>
        <p:spPr>
          <a:xfrm>
            <a:off x="711200" y="400050"/>
            <a:ext cx="8432800" cy="1143000"/>
          </a:xfrm>
          <a:noFill/>
          <a:ln/>
          <a:extLst>
            <a:ext uri="{91240B29-F687-4f45-9708-019B960494DF}">
              <a14:hiddenLine xmlns:a14="http://schemas.microsoft.com/office/drawing/2010/main" xmlns="" w="12700">
                <a:solidFill>
                  <a:schemeClr val="tx1"/>
                </a:solidFill>
                <a:miter lim="800000"/>
                <a:headEnd/>
                <a:tailEnd/>
              </a14:hiddenLine>
            </a:ext>
          </a:extLst>
        </p:spPr>
        <p:txBody>
          <a:bodyPr lIns="90488" tIns="44450" rIns="90488" bIns="44450"/>
          <a:lstStyle/>
          <a:p>
            <a:r>
              <a:rPr lang="en-US" b="0" dirty="0">
                <a:solidFill>
                  <a:schemeClr val="tx1"/>
                </a:solidFill>
              </a:rPr>
              <a:t> </a:t>
            </a:r>
          </a:p>
        </p:txBody>
      </p:sp>
      <p:sp>
        <p:nvSpPr>
          <p:cNvPr id="603139" name="Rectangle 3"/>
          <p:cNvSpPr>
            <a:spLocks noGrp="1" noChangeArrowheads="1"/>
          </p:cNvSpPr>
          <p:nvPr>
            <p:ph type="subTitle" idx="4294967295"/>
          </p:nvPr>
        </p:nvSpPr>
        <p:spPr>
          <a:xfrm>
            <a:off x="1676400" y="2936753"/>
            <a:ext cx="5943600" cy="1940047"/>
          </a:xfrm>
          <a:noFill/>
          <a:ln/>
          <a:extLst>
            <a:ext uri="{91240B29-F687-4f45-9708-019B960494DF}">
              <a14:hiddenLine xmlns:a14="http://schemas.microsoft.com/office/drawing/2010/main" xmlns="" w="12700">
                <a:solidFill>
                  <a:schemeClr val="tx1"/>
                </a:solidFill>
                <a:miter lim="800000"/>
                <a:headEnd/>
                <a:tailEnd/>
              </a14:hiddenLine>
            </a:ext>
          </a:extLst>
        </p:spPr>
        <p:txBody>
          <a:bodyPr lIns="90488" tIns="44450" rIns="90488" bIns="44450">
            <a:normAutofit fontScale="25000" lnSpcReduction="20000"/>
          </a:bodyPr>
          <a:lstStyle/>
          <a:p>
            <a:pPr marL="342900" indent="-342900">
              <a:lnSpc>
                <a:spcPct val="130000"/>
              </a:lnSpc>
            </a:pPr>
            <a:endParaRPr lang="fr-FR" sz="144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lnSpc>
                <a:spcPct val="130000"/>
              </a:lnSpc>
            </a:pPr>
            <a:endPar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r>
              <a:rPr lang="en-US" dirty="0">
                <a:solidFill>
                  <a:srgbClr val="003366"/>
                </a:solidFill>
                <a:latin typeface="News Gothic MT" charset="0"/>
                <a:ea typeface="News Gothic MT" charset="0"/>
                <a:cs typeface="News Gothic MT" charset="0"/>
              </a:rPr>
              <a:t> </a:t>
            </a:r>
          </a:p>
        </p:txBody>
      </p:sp>
    </p:spTree>
    <p:extLst>
      <p:ext uri="{BB962C8B-B14F-4D97-AF65-F5344CB8AC3E}">
        <p14:creationId xmlns:p14="http://schemas.microsoft.com/office/powerpoint/2010/main" val="326729008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man_vs_tsunami.jpg"/>
          <p:cNvPicPr>
            <a:picLocks noChangeAspect="1"/>
          </p:cNvPicPr>
          <p:nvPr/>
        </p:nvPicPr>
        <p:blipFill>
          <a:blip r:embed="rId3">
            <a:extLst>
              <a:ext uri="{28A0092B-C50C-407E-A947-70E740481C1C}">
                <a14:useLocalDpi xmlns:a14="http://schemas.microsoft.com/office/drawing/2010/main" val="0"/>
              </a:ext>
            </a:extLst>
          </a:blip>
          <a:srcRect l="3278" r="3278"/>
          <a:stretch>
            <a:fillRect/>
          </a:stretch>
        </p:blipFill>
        <p:spPr>
          <a:xfrm>
            <a:off x="0" y="0"/>
            <a:ext cx="9144000" cy="6858000"/>
          </a:xfrm>
          <a:prstGeom prst="rect">
            <a:avLst/>
          </a:prstGeom>
        </p:spPr>
      </p:pic>
      <p:sp>
        <p:nvSpPr>
          <p:cNvPr id="603138" name="Rectangle 2"/>
          <p:cNvSpPr>
            <a:spLocks noGrp="1" noChangeArrowheads="1"/>
          </p:cNvSpPr>
          <p:nvPr>
            <p:ph type="ctrTitle" idx="4294967295"/>
          </p:nvPr>
        </p:nvSpPr>
        <p:spPr>
          <a:xfrm>
            <a:off x="711200" y="400050"/>
            <a:ext cx="8432800" cy="1143000"/>
          </a:xfrm>
          <a:noFill/>
          <a:ln/>
          <a:extLst>
            <a:ext uri="{91240B29-F687-4f45-9708-019B960494DF}">
              <a14:hiddenLine xmlns:a14="http://schemas.microsoft.com/office/drawing/2010/main" xmlns="" w="12700">
                <a:solidFill>
                  <a:schemeClr val="tx1"/>
                </a:solidFill>
                <a:miter lim="800000"/>
                <a:headEnd/>
                <a:tailEnd/>
              </a14:hiddenLine>
            </a:ext>
          </a:extLst>
        </p:spPr>
        <p:txBody>
          <a:bodyPr lIns="90488" tIns="44450" rIns="90488" bIns="44450"/>
          <a:lstStyle/>
          <a:p>
            <a:r>
              <a:rPr lang="en-US" b="0" dirty="0">
                <a:solidFill>
                  <a:schemeClr val="tx1"/>
                </a:solidFill>
              </a:rPr>
              <a:t> </a:t>
            </a:r>
          </a:p>
        </p:txBody>
      </p:sp>
      <p:sp>
        <p:nvSpPr>
          <p:cNvPr id="603139" name="Rectangle 3"/>
          <p:cNvSpPr>
            <a:spLocks noGrp="1" noChangeArrowheads="1"/>
          </p:cNvSpPr>
          <p:nvPr>
            <p:ph type="subTitle" idx="4294967295"/>
          </p:nvPr>
        </p:nvSpPr>
        <p:spPr>
          <a:xfrm>
            <a:off x="1676400" y="2936753"/>
            <a:ext cx="5943600" cy="1940047"/>
          </a:xfrm>
          <a:noFill/>
          <a:ln/>
          <a:extLst>
            <a:ext uri="{91240B29-F687-4f45-9708-019B960494DF}">
              <a14:hiddenLine xmlns:a14="http://schemas.microsoft.com/office/drawing/2010/main" xmlns="" w="12700">
                <a:solidFill>
                  <a:schemeClr val="tx1"/>
                </a:solidFill>
                <a:miter lim="800000"/>
                <a:headEnd/>
                <a:tailEnd/>
              </a14:hiddenLine>
            </a:ext>
          </a:extLst>
        </p:spPr>
        <p:txBody>
          <a:bodyPr lIns="90488" tIns="44450" rIns="90488" bIns="44450">
            <a:normAutofit fontScale="25000" lnSpcReduction="20000"/>
          </a:bodyPr>
          <a:lstStyle/>
          <a:p>
            <a:pPr marL="342900" indent="-342900">
              <a:lnSpc>
                <a:spcPct val="130000"/>
              </a:lnSpc>
            </a:pPr>
            <a:endParaRPr lang="fr-FR" sz="144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lnSpc>
                <a:spcPct val="130000"/>
              </a:lnSpc>
            </a:pPr>
            <a:endParaRPr lang="en-US" sz="9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sz="17600" b="1" dirty="0">
              <a:solidFill>
                <a:srgbClr val="003366"/>
              </a:solidFill>
              <a:effectLst>
                <a:outerShdw blurRad="38100" dist="38100" dir="2700000" algn="tl">
                  <a:srgbClr val="000000">
                    <a:alpha val="43137"/>
                  </a:srgbClr>
                </a:outerShdw>
              </a:effectLst>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endParaRPr lang="en-US" dirty="0">
              <a:solidFill>
                <a:srgbClr val="003366"/>
              </a:solidFill>
              <a:latin typeface="News Gothic MT" charset="0"/>
              <a:ea typeface="News Gothic MT" charset="0"/>
              <a:cs typeface="News Gothic MT" charset="0"/>
            </a:endParaRPr>
          </a:p>
          <a:p>
            <a:pPr marL="342900" indent="-342900"/>
            <a:r>
              <a:rPr lang="en-US" dirty="0">
                <a:solidFill>
                  <a:srgbClr val="003366"/>
                </a:solidFill>
                <a:latin typeface="News Gothic MT" charset="0"/>
                <a:ea typeface="News Gothic MT" charset="0"/>
                <a:cs typeface="News Gothic MT" charset="0"/>
              </a:rPr>
              <a:t> </a:t>
            </a:r>
          </a:p>
        </p:txBody>
      </p:sp>
      <p:pic>
        <p:nvPicPr>
          <p:cNvPr id="5" name="Imagen 4">
            <a:extLst>
              <a:ext uri="{FF2B5EF4-FFF2-40B4-BE49-F238E27FC236}">
                <a16:creationId xmlns:a16="http://schemas.microsoft.com/office/drawing/2014/main" id="{24B28A2A-6C06-2D4C-AAA6-04184DC1A67C}"/>
              </a:ext>
            </a:extLst>
          </p:cNvPr>
          <p:cNvPicPr>
            <a:picLocks noChangeAspect="1"/>
          </p:cNvPicPr>
          <p:nvPr/>
        </p:nvPicPr>
        <p:blipFill>
          <a:blip r:embed="rId4"/>
          <a:srcRect/>
          <a:stretch/>
        </p:blipFill>
        <p:spPr>
          <a:xfrm>
            <a:off x="4124325" y="2280375"/>
            <a:ext cx="4489450" cy="1532744"/>
          </a:xfrm>
          <a:prstGeom prst="rect">
            <a:avLst/>
          </a:prstGeom>
        </p:spPr>
      </p:pic>
      <p:sp>
        <p:nvSpPr>
          <p:cNvPr id="2" name="Rectangle 1">
            <a:extLst>
              <a:ext uri="{FF2B5EF4-FFF2-40B4-BE49-F238E27FC236}">
                <a16:creationId xmlns:a16="http://schemas.microsoft.com/office/drawing/2014/main" id="{89262D6F-F379-814E-B623-0F30E9FDEA90}"/>
              </a:ext>
            </a:extLst>
          </p:cNvPr>
          <p:cNvSpPr/>
          <p:nvPr/>
        </p:nvSpPr>
        <p:spPr>
          <a:xfrm>
            <a:off x="4124325" y="2664495"/>
            <a:ext cx="4489450" cy="764505"/>
          </a:xfrm>
          <a:prstGeom prst="rect">
            <a:avLst/>
          </a:prstGeom>
        </p:spPr>
        <p:txBody>
          <a:bodyPr wrap="square">
            <a:spAutoFit/>
          </a:bodyPr>
          <a:lstStyle/>
          <a:p>
            <a:r>
              <a:rPr lang="en-US" i="1" dirty="0">
                <a:solidFill>
                  <a:schemeClr val="bg1"/>
                </a:solidFill>
                <a:latin typeface="Lato" panose="020F0502020204030203"/>
              </a:rPr>
              <a:t>A tsunami is coming:</a:t>
            </a:r>
          </a:p>
          <a:p>
            <a:r>
              <a:rPr lang="en-US" i="1" dirty="0">
                <a:solidFill>
                  <a:schemeClr val="bg1"/>
                </a:solidFill>
                <a:latin typeface="Lato" panose="020F0502020204030203"/>
              </a:rPr>
              <a:t>Universities in the digital era</a:t>
            </a:r>
          </a:p>
        </p:txBody>
      </p:sp>
    </p:spTree>
    <p:extLst>
      <p:ext uri="{BB962C8B-B14F-4D97-AF65-F5344CB8AC3E}">
        <p14:creationId xmlns:p14="http://schemas.microsoft.com/office/powerpoint/2010/main" val="120675486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7931BB-55BF-9548-8366-709EF6F429EC}"/>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29012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0156"/>
            <a:ext cx="8042276" cy="1336956"/>
          </a:xfrm>
        </p:spPr>
        <p:txBody>
          <a:bodyPr/>
          <a:lstStyle/>
          <a:p>
            <a:r>
              <a:rPr lang="es-ES_tradnl" sz="3600" dirty="0">
                <a:solidFill>
                  <a:srgbClr val="FFFFFF"/>
                </a:solidFill>
              </a:rPr>
              <a:t>A New Era of Hope</a:t>
            </a:r>
          </a:p>
        </p:txBody>
      </p:sp>
      <p:sp>
        <p:nvSpPr>
          <p:cNvPr id="3" name="Content Placeholder 2"/>
          <p:cNvSpPr>
            <a:spLocks noGrp="1"/>
          </p:cNvSpPr>
          <p:nvPr>
            <p:ph idx="1"/>
          </p:nvPr>
        </p:nvSpPr>
        <p:spPr>
          <a:xfrm>
            <a:off x="990600" y="1905000"/>
            <a:ext cx="7585076" cy="4800600"/>
          </a:xfrm>
        </p:spPr>
        <p:txBody>
          <a:bodyPr>
            <a:normAutofit/>
          </a:bodyPr>
          <a:lstStyle/>
          <a:p>
            <a:pPr>
              <a:spcAft>
                <a:spcPts val="1200"/>
              </a:spcAft>
              <a:buClr>
                <a:srgbClr val="000090"/>
              </a:buClr>
            </a:pPr>
            <a:r>
              <a:rPr lang="es-CO" dirty="0"/>
              <a:t>1988: Magna </a:t>
            </a:r>
            <a:r>
              <a:rPr lang="es-CO" dirty="0" err="1"/>
              <a:t>Charta</a:t>
            </a:r>
            <a:endParaRPr lang="es-CO" dirty="0"/>
          </a:p>
          <a:p>
            <a:pPr>
              <a:spcAft>
                <a:spcPts val="1200"/>
              </a:spcAft>
              <a:buClr>
                <a:srgbClr val="000090"/>
              </a:buClr>
            </a:pPr>
            <a:r>
              <a:rPr lang="es-CO" dirty="0"/>
              <a:t>1989: </a:t>
            </a:r>
            <a:r>
              <a:rPr lang="es-CO" dirty="0" err="1"/>
              <a:t>Fall</a:t>
            </a:r>
            <a:r>
              <a:rPr lang="es-CO" dirty="0"/>
              <a:t> of </a:t>
            </a:r>
            <a:r>
              <a:rPr lang="es-CO" dirty="0" err="1"/>
              <a:t>the</a:t>
            </a:r>
            <a:r>
              <a:rPr lang="es-CO" dirty="0"/>
              <a:t> </a:t>
            </a:r>
            <a:r>
              <a:rPr lang="es-CO" dirty="0" err="1"/>
              <a:t>Iron</a:t>
            </a:r>
            <a:r>
              <a:rPr lang="es-CO" dirty="0"/>
              <a:t> Wall</a:t>
            </a:r>
          </a:p>
          <a:p>
            <a:pPr>
              <a:spcAft>
                <a:spcPts val="1200"/>
              </a:spcAft>
              <a:buClr>
                <a:srgbClr val="000090"/>
              </a:buClr>
            </a:pPr>
            <a:r>
              <a:rPr lang="es-CO" dirty="0"/>
              <a:t>1994: </a:t>
            </a:r>
            <a:r>
              <a:rPr lang="es-CO" dirty="0" err="1"/>
              <a:t>End</a:t>
            </a:r>
            <a:r>
              <a:rPr lang="es-CO" dirty="0"/>
              <a:t> of apartheid</a:t>
            </a:r>
          </a:p>
          <a:p>
            <a:pPr>
              <a:spcAft>
                <a:spcPts val="1200"/>
              </a:spcAft>
              <a:buClr>
                <a:srgbClr val="000090"/>
              </a:buClr>
            </a:pPr>
            <a:r>
              <a:rPr lang="es-CO" dirty="0"/>
              <a:t>2010: </a:t>
            </a:r>
            <a:r>
              <a:rPr lang="es-CO" dirty="0" err="1"/>
              <a:t>Arab</a:t>
            </a:r>
            <a:r>
              <a:rPr lang="es-CO" dirty="0"/>
              <a:t> </a:t>
            </a:r>
            <a:r>
              <a:rPr lang="es-CO" dirty="0" err="1"/>
              <a:t>spring</a:t>
            </a:r>
            <a:endParaRPr lang="es-CO" dirty="0"/>
          </a:p>
          <a:p>
            <a:pPr>
              <a:lnSpc>
                <a:spcPct val="120000"/>
              </a:lnSpc>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22285219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0F726222-908B-C54E-92BD-7A72AA20DD57}"/>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C712C518-0F6C-3943-BC91-0499E4AF7075}"/>
              </a:ext>
            </a:extLst>
          </p:cNvPr>
          <p:cNvPicPr>
            <a:picLocks noChangeAspect="1"/>
          </p:cNvPicPr>
          <p:nvPr/>
        </p:nvPicPr>
        <p:blipFill>
          <a:blip r:embed="rId3"/>
          <a:stretch>
            <a:fillRect/>
          </a:stretch>
        </p:blipFill>
        <p:spPr>
          <a:xfrm>
            <a:off x="-152400" y="3299012"/>
            <a:ext cx="9296400" cy="3558988"/>
          </a:xfrm>
          <a:prstGeom prst="rect">
            <a:avLst/>
          </a:prstGeom>
        </p:spPr>
      </p:pic>
      <p:pic>
        <p:nvPicPr>
          <p:cNvPr id="6" name="Picture 5">
            <a:extLst>
              <a:ext uri="{FF2B5EF4-FFF2-40B4-BE49-F238E27FC236}">
                <a16:creationId xmlns:a16="http://schemas.microsoft.com/office/drawing/2014/main" id="{4C2317F1-E55C-5B4A-BDD1-13F49F1395E9}"/>
              </a:ext>
            </a:extLst>
          </p:cNvPr>
          <p:cNvPicPr>
            <a:picLocks noChangeAspect="1"/>
          </p:cNvPicPr>
          <p:nvPr/>
        </p:nvPicPr>
        <p:blipFill>
          <a:blip r:embed="rId4"/>
          <a:stretch>
            <a:fillRect/>
          </a:stretch>
        </p:blipFill>
        <p:spPr>
          <a:xfrm>
            <a:off x="-46558" y="0"/>
            <a:ext cx="9266758" cy="3657600"/>
          </a:xfrm>
          <a:prstGeom prst="rect">
            <a:avLst/>
          </a:prstGeom>
        </p:spPr>
      </p:pic>
    </p:spTree>
    <p:extLst>
      <p:ext uri="{BB962C8B-B14F-4D97-AF65-F5344CB8AC3E}">
        <p14:creationId xmlns:p14="http://schemas.microsoft.com/office/powerpoint/2010/main" val="3748086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78E9A-1C6D-E449-89B0-29F68DADC95D}"/>
              </a:ext>
            </a:extLst>
          </p:cNvPr>
          <p:cNvSpPr>
            <a:spLocks noGrp="1"/>
          </p:cNvSpPr>
          <p:nvPr>
            <p:ph type="title"/>
          </p:nvPr>
        </p:nvSpPr>
        <p:spPr>
          <a:xfrm>
            <a:off x="-838200" y="-502025"/>
            <a:ext cx="8042276" cy="1340225"/>
          </a:xfrm>
        </p:spPr>
        <p:txBody>
          <a:bodyPr/>
          <a:lstStyle/>
          <a:p>
            <a:r>
              <a:rPr lang="en-US" sz="3600" dirty="0">
                <a:solidFill>
                  <a:schemeClr val="bg1"/>
                </a:solidFill>
              </a:rPr>
              <a:t>Digital Dinosaurs</a:t>
            </a:r>
          </a:p>
        </p:txBody>
      </p:sp>
      <p:sp>
        <p:nvSpPr>
          <p:cNvPr id="3" name="Content Placeholder 2">
            <a:extLst>
              <a:ext uri="{FF2B5EF4-FFF2-40B4-BE49-F238E27FC236}">
                <a16:creationId xmlns:a16="http://schemas.microsoft.com/office/drawing/2014/main" id="{AC0B7362-8C5D-B84C-84DD-AC99F857887E}"/>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E2B48A1-091D-B248-A33B-42A0E6E5080F}"/>
              </a:ext>
            </a:extLst>
          </p:cNvPr>
          <p:cNvPicPr>
            <a:picLocks noChangeAspect="1"/>
          </p:cNvPicPr>
          <p:nvPr/>
        </p:nvPicPr>
        <p:blipFill>
          <a:blip r:embed="rId3"/>
          <a:stretch>
            <a:fillRect/>
          </a:stretch>
        </p:blipFill>
        <p:spPr>
          <a:xfrm>
            <a:off x="445475" y="1560908"/>
            <a:ext cx="8317525" cy="5068492"/>
          </a:xfrm>
          <a:prstGeom prst="rect">
            <a:avLst/>
          </a:prstGeom>
        </p:spPr>
      </p:pic>
    </p:spTree>
    <p:extLst>
      <p:ext uri="{BB962C8B-B14F-4D97-AF65-F5344CB8AC3E}">
        <p14:creationId xmlns:p14="http://schemas.microsoft.com/office/powerpoint/2010/main" val="21345209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27660C-5CC2-5644-A18A-1C4A7AD88E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43319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124" y="-304800"/>
            <a:ext cx="8042276" cy="1336956"/>
          </a:xfrm>
        </p:spPr>
        <p:txBody>
          <a:bodyPr/>
          <a:lstStyle/>
          <a:p>
            <a:pPr algn="l"/>
            <a:r>
              <a:rPr lang="en-US" sz="3600" dirty="0">
                <a:solidFill>
                  <a:srgbClr val="FFFFFF"/>
                </a:solidFill>
              </a:rPr>
              <a:t>Impact of Covid-19</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Exacerbation of disparities</a:t>
            </a:r>
          </a:p>
          <a:p>
            <a:pPr>
              <a:spcAft>
                <a:spcPts val="1200"/>
              </a:spcAft>
              <a:buClr>
                <a:srgbClr val="000090"/>
              </a:buClr>
            </a:pPr>
            <a:r>
              <a:rPr lang="en-US" dirty="0"/>
              <a:t>Acceleration of innovations</a:t>
            </a:r>
          </a:p>
          <a:p>
            <a:pPr>
              <a:spcAft>
                <a:spcPts val="1200"/>
              </a:spcAft>
              <a:buClr>
                <a:srgbClr val="000090"/>
              </a:buClr>
            </a:pPr>
            <a:r>
              <a:rPr lang="en-US" dirty="0"/>
              <a:t>Recognition of scientific role of universities</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2043109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6D90C-0D5C-B84F-B7AC-165089D3E5C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6F91D0E-6DC8-3041-AEB4-C84D17E634A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020B517-A0C8-8044-BB64-5D001A36E660}"/>
              </a:ext>
            </a:extLst>
          </p:cNvPr>
          <p:cNvPicPr>
            <a:picLocks noChangeAspect="1"/>
          </p:cNvPicPr>
          <p:nvPr/>
        </p:nvPicPr>
        <p:blipFill>
          <a:blip r:embed="rId2"/>
          <a:stretch>
            <a:fillRect/>
          </a:stretch>
        </p:blipFill>
        <p:spPr>
          <a:xfrm>
            <a:off x="-533399" y="0"/>
            <a:ext cx="9677400" cy="6858000"/>
          </a:xfrm>
          <a:prstGeom prst="rect">
            <a:avLst/>
          </a:prstGeom>
        </p:spPr>
      </p:pic>
    </p:spTree>
    <p:extLst>
      <p:ext uri="{BB962C8B-B14F-4D97-AF65-F5344CB8AC3E}">
        <p14:creationId xmlns:p14="http://schemas.microsoft.com/office/powerpoint/2010/main" val="1373474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0022C-4B28-2E4D-B1DC-6E03582F5CA6}"/>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F8FB202-5E8C-9A47-8309-A116E47698AC}"/>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EC759655-1BB6-2441-A450-53938C27E601}"/>
              </a:ext>
            </a:extLst>
          </p:cNvPr>
          <p:cNvPicPr>
            <a:picLocks noChangeAspect="1"/>
          </p:cNvPicPr>
          <p:nvPr/>
        </p:nvPicPr>
        <p:blipFill>
          <a:blip r:embed="rId3"/>
          <a:stretch>
            <a:fillRect/>
          </a:stretch>
        </p:blipFill>
        <p:spPr>
          <a:xfrm>
            <a:off x="0" y="857250"/>
            <a:ext cx="9144000" cy="5143500"/>
          </a:xfrm>
          <a:prstGeom prst="rect">
            <a:avLst/>
          </a:prstGeom>
        </p:spPr>
      </p:pic>
    </p:spTree>
    <p:extLst>
      <p:ext uri="{BB962C8B-B14F-4D97-AF65-F5344CB8AC3E}">
        <p14:creationId xmlns:p14="http://schemas.microsoft.com/office/powerpoint/2010/main" val="2072778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042276" cy="1336956"/>
          </a:xfrm>
        </p:spPr>
        <p:txBody>
          <a:bodyPr/>
          <a:lstStyle/>
          <a:p>
            <a:pPr algn="l"/>
            <a:r>
              <a:rPr lang="en-US" sz="3600" dirty="0">
                <a:solidFill>
                  <a:srgbClr val="FFFFFF"/>
                </a:solidFill>
              </a:rPr>
              <a:t>Educational Innovations</a:t>
            </a:r>
          </a:p>
        </p:txBody>
      </p:sp>
      <p:sp>
        <p:nvSpPr>
          <p:cNvPr id="3" name="Content Placeholder 2"/>
          <p:cNvSpPr>
            <a:spLocks noGrp="1"/>
          </p:cNvSpPr>
          <p:nvPr>
            <p:ph idx="1"/>
          </p:nvPr>
        </p:nvSpPr>
        <p:spPr>
          <a:xfrm>
            <a:off x="457200" y="2133600"/>
            <a:ext cx="8042276" cy="4343400"/>
          </a:xfrm>
        </p:spPr>
        <p:txBody>
          <a:bodyPr>
            <a:normAutofit/>
          </a:bodyPr>
          <a:lstStyle/>
          <a:p>
            <a:pPr>
              <a:lnSpc>
                <a:spcPct val="130000"/>
              </a:lnSpc>
              <a:buClr>
                <a:srgbClr val="000090"/>
              </a:buClr>
            </a:pPr>
            <a:r>
              <a:rPr lang="en-US" dirty="0"/>
              <a:t>Active and interactive learning </a:t>
            </a:r>
          </a:p>
          <a:p>
            <a:pPr lvl="1">
              <a:lnSpc>
                <a:spcPct val="130000"/>
              </a:lnSpc>
              <a:buClr>
                <a:srgbClr val="000090"/>
              </a:buClr>
            </a:pPr>
            <a:r>
              <a:rPr lang="en-US" dirty="0"/>
              <a:t>Peer education – self education – flipped classroom</a:t>
            </a:r>
          </a:p>
          <a:p>
            <a:pPr>
              <a:lnSpc>
                <a:spcPct val="130000"/>
              </a:lnSpc>
              <a:buClr>
                <a:srgbClr val="000090"/>
              </a:buClr>
            </a:pPr>
            <a:r>
              <a:rPr lang="en-US" dirty="0"/>
              <a:t>Experiential learning (multi-disciplinary, problem-based, competency-based, simulations)</a:t>
            </a:r>
          </a:p>
          <a:p>
            <a:pPr>
              <a:lnSpc>
                <a:spcPct val="130000"/>
              </a:lnSpc>
              <a:buClr>
                <a:srgbClr val="000090"/>
              </a:buClr>
            </a:pPr>
            <a:r>
              <a:rPr lang="en-US" dirty="0"/>
              <a:t>Alignment of assessment</a:t>
            </a:r>
          </a:p>
          <a:p>
            <a:pPr>
              <a:lnSpc>
                <a:spcPct val="130000"/>
              </a:lnSpc>
            </a:pPr>
            <a:endParaRPr lang="es-ES_tradnl" dirty="0"/>
          </a:p>
          <a:p>
            <a:endParaRPr lang="en-US" dirty="0"/>
          </a:p>
        </p:txBody>
      </p:sp>
    </p:spTree>
    <p:extLst>
      <p:ext uri="{BB962C8B-B14F-4D97-AF65-F5344CB8AC3E}">
        <p14:creationId xmlns:p14="http://schemas.microsoft.com/office/powerpoint/2010/main" val="30257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DA4C2-884F-0E4E-BA5C-AF86927C186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87E058F-3AC3-EB48-855D-98E4D0049578}"/>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1FB76080-93D0-C044-BDFE-EE1B82DB0613}"/>
              </a:ext>
            </a:extLst>
          </p:cNvPr>
          <p:cNvSpPr>
            <a:spLocks noGrp="1"/>
          </p:cNvSpPr>
          <p:nvPr>
            <p:ph type="dt" sz="half" idx="10"/>
          </p:nvPr>
        </p:nvSpPr>
        <p:spPr/>
        <p:txBody>
          <a:bodyPr/>
          <a:lstStyle/>
          <a:p>
            <a:pPr>
              <a:defRPr/>
            </a:pPr>
            <a:fld id="{DE95BB34-9CC8-FE40-B0A2-BFD00651639A}" type="datetime1">
              <a:rPr lang="en-US" smtClean="0"/>
              <a:t>6/12/21</a:t>
            </a:fld>
            <a:endParaRPr lang="fr-FR"/>
          </a:p>
        </p:txBody>
      </p:sp>
      <p:sp>
        <p:nvSpPr>
          <p:cNvPr id="5" name="Footer Placeholder 4">
            <a:extLst>
              <a:ext uri="{FF2B5EF4-FFF2-40B4-BE49-F238E27FC236}">
                <a16:creationId xmlns:a16="http://schemas.microsoft.com/office/drawing/2014/main" id="{061719D4-541C-C049-A5D5-B645A827461E}"/>
              </a:ext>
            </a:extLst>
          </p:cNvPr>
          <p:cNvSpPr>
            <a:spLocks noGrp="1"/>
          </p:cNvSpPr>
          <p:nvPr>
            <p:ph type="ftr" sz="quarter" idx="11"/>
          </p:nvPr>
        </p:nvSpPr>
        <p:spPr/>
        <p:txBody>
          <a:bodyPr/>
          <a:lstStyle/>
          <a:p>
            <a:pPr>
              <a:defRPr/>
            </a:pPr>
            <a:endParaRPr lang="fr-FR"/>
          </a:p>
        </p:txBody>
      </p:sp>
      <p:sp>
        <p:nvSpPr>
          <p:cNvPr id="6" name="Slide Number Placeholder 5">
            <a:extLst>
              <a:ext uri="{FF2B5EF4-FFF2-40B4-BE49-F238E27FC236}">
                <a16:creationId xmlns:a16="http://schemas.microsoft.com/office/drawing/2014/main" id="{A434208C-28DB-6D4E-AC0B-1CD1D56BF54F}"/>
              </a:ext>
            </a:extLst>
          </p:cNvPr>
          <p:cNvSpPr>
            <a:spLocks noGrp="1"/>
          </p:cNvSpPr>
          <p:nvPr>
            <p:ph type="sldNum" sz="quarter" idx="12"/>
          </p:nvPr>
        </p:nvSpPr>
        <p:spPr/>
        <p:txBody>
          <a:bodyPr/>
          <a:lstStyle/>
          <a:p>
            <a:pPr>
              <a:defRPr/>
            </a:pPr>
            <a:fld id="{D8C5454C-4ADA-48A3-A88F-6B0F89CD1A1F}" type="slidenum">
              <a:rPr lang="en-US" smtClean="0"/>
              <a:t>37</a:t>
            </a:fld>
            <a:endParaRPr lang="en-US"/>
          </a:p>
        </p:txBody>
      </p:sp>
      <p:pic>
        <p:nvPicPr>
          <p:cNvPr id="1026" name="Picture 2" descr="University asks students to put mirrors during online exams to prevent  cheating - Turkey News">
            <a:extLst>
              <a:ext uri="{FF2B5EF4-FFF2-40B4-BE49-F238E27FC236}">
                <a16:creationId xmlns:a16="http://schemas.microsoft.com/office/drawing/2014/main" id="{6FF05FB6-C078-4248-BFFD-0BDC73843D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9415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724" y="491844"/>
            <a:ext cx="8042276" cy="1336956"/>
          </a:xfrm>
        </p:spPr>
        <p:txBody>
          <a:bodyPr/>
          <a:lstStyle/>
          <a:p>
            <a:pPr algn="l"/>
            <a:r>
              <a:rPr lang="es-ES_tradnl" sz="3600" dirty="0">
                <a:solidFill>
                  <a:srgbClr val="FFFFFF"/>
                </a:solidFill>
              </a:rPr>
              <a:t>Positive </a:t>
            </a:r>
            <a:r>
              <a:rPr lang="es-ES_tradnl" sz="3600" dirty="0" err="1">
                <a:solidFill>
                  <a:srgbClr val="FFFFFF"/>
                </a:solidFill>
              </a:rPr>
              <a:t>Contribution</a:t>
            </a:r>
            <a:br>
              <a:rPr lang="es-ES_tradnl" sz="3600" dirty="0">
                <a:solidFill>
                  <a:srgbClr val="FFFFFF"/>
                </a:solidFill>
              </a:rPr>
            </a:br>
            <a:r>
              <a:rPr lang="es-ES_tradnl" sz="3600" dirty="0">
                <a:solidFill>
                  <a:srgbClr val="FFFFFF"/>
                </a:solidFill>
              </a:rPr>
              <a:t>of </a:t>
            </a:r>
            <a:r>
              <a:rPr lang="es-ES_tradnl" sz="3600" dirty="0" err="1">
                <a:solidFill>
                  <a:srgbClr val="FFFFFF"/>
                </a:solidFill>
              </a:rPr>
              <a:t>Universities</a:t>
            </a:r>
            <a:r>
              <a:rPr lang="es-ES_tradnl" sz="3600" dirty="0">
                <a:solidFill>
                  <a:srgbClr val="FFFFFF"/>
                </a:solidFill>
              </a:rPr>
              <a:t> </a:t>
            </a:r>
            <a:r>
              <a:rPr lang="es-ES_tradnl" sz="3600" dirty="0" err="1">
                <a:solidFill>
                  <a:srgbClr val="FFFFFF"/>
                </a:solidFill>
              </a:rPr>
              <a:t>Everywhere</a:t>
            </a:r>
            <a:br>
              <a:rPr lang="es-ES_tradnl" sz="3600" dirty="0">
                <a:solidFill>
                  <a:srgbClr val="FFFFFF"/>
                </a:solidFill>
              </a:rPr>
            </a:br>
            <a:r>
              <a:rPr lang="es-ES_tradnl" sz="3600" dirty="0">
                <a:solidFill>
                  <a:srgbClr val="FFFFFF"/>
                </a:solidFill>
              </a:rPr>
              <a:t> </a:t>
            </a:r>
          </a:p>
        </p:txBody>
      </p:sp>
      <p:sp>
        <p:nvSpPr>
          <p:cNvPr id="3" name="Content Placeholder 2"/>
          <p:cNvSpPr>
            <a:spLocks noGrp="1"/>
          </p:cNvSpPr>
          <p:nvPr>
            <p:ph idx="1"/>
          </p:nvPr>
        </p:nvSpPr>
        <p:spPr>
          <a:xfrm>
            <a:off x="990600" y="1981200"/>
            <a:ext cx="7585076" cy="4648200"/>
          </a:xfrm>
        </p:spPr>
        <p:txBody>
          <a:bodyPr>
            <a:normAutofit/>
          </a:bodyPr>
          <a:lstStyle/>
          <a:p>
            <a:pPr>
              <a:spcAft>
                <a:spcPts val="1200"/>
              </a:spcAft>
              <a:buClr>
                <a:srgbClr val="000090"/>
              </a:buClr>
            </a:pPr>
            <a:r>
              <a:rPr lang="es-CO" dirty="0"/>
              <a:t>Research (epidemiology &amp; modelling, genome sequencing, Covid-19 tests, treatment, vaccine)</a:t>
            </a:r>
          </a:p>
          <a:p>
            <a:pPr>
              <a:spcAft>
                <a:spcPts val="1200"/>
              </a:spcAft>
              <a:buClr>
                <a:srgbClr val="000090"/>
              </a:buClr>
            </a:pPr>
            <a:r>
              <a:rPr lang="es-CO" dirty="0"/>
              <a:t>Production of medical </a:t>
            </a:r>
            <a:r>
              <a:rPr lang="es-CO" dirty="0" err="1"/>
              <a:t>products</a:t>
            </a:r>
            <a:r>
              <a:rPr lang="es-CO" dirty="0"/>
              <a:t> &amp; </a:t>
            </a:r>
            <a:r>
              <a:rPr lang="es-CO" dirty="0" err="1"/>
              <a:t>equipment</a:t>
            </a:r>
            <a:endParaRPr lang="es-CO" dirty="0"/>
          </a:p>
          <a:p>
            <a:pPr>
              <a:spcAft>
                <a:spcPts val="1200"/>
              </a:spcAft>
              <a:buClr>
                <a:srgbClr val="000090"/>
              </a:buClr>
            </a:pPr>
            <a:r>
              <a:rPr lang="es-CO" dirty="0"/>
              <a:t>Medical and </a:t>
            </a:r>
            <a:r>
              <a:rPr lang="es-CO" dirty="0" err="1"/>
              <a:t>nursing</a:t>
            </a:r>
            <a:r>
              <a:rPr lang="es-CO" dirty="0"/>
              <a:t> </a:t>
            </a:r>
            <a:r>
              <a:rPr lang="es-CO" dirty="0" err="1"/>
              <a:t>students</a:t>
            </a:r>
            <a:r>
              <a:rPr lang="es-CO" dirty="0"/>
              <a:t> in </a:t>
            </a:r>
            <a:r>
              <a:rPr lang="es-CO" dirty="0" err="1"/>
              <a:t>the</a:t>
            </a:r>
            <a:r>
              <a:rPr lang="es-CO" dirty="0"/>
              <a:t> </a:t>
            </a:r>
            <a:r>
              <a:rPr lang="es-CO" dirty="0" err="1"/>
              <a:t>frontline</a:t>
            </a:r>
            <a:endParaRPr lang="es-CO" dirty="0"/>
          </a:p>
          <a:p>
            <a:pPr>
              <a:spcAft>
                <a:spcPts val="1200"/>
              </a:spcAft>
              <a:buClr>
                <a:srgbClr val="000090"/>
              </a:buClr>
            </a:pPr>
            <a:r>
              <a:rPr lang="es-CO" dirty="0" err="1"/>
              <a:t>Scientific</a:t>
            </a:r>
            <a:r>
              <a:rPr lang="es-CO" dirty="0"/>
              <a:t> advice to government and the public</a:t>
            </a:r>
          </a:p>
        </p:txBody>
      </p:sp>
    </p:spTree>
    <p:extLst>
      <p:ext uri="{BB962C8B-B14F-4D97-AF65-F5344CB8AC3E}">
        <p14:creationId xmlns:p14="http://schemas.microsoft.com/office/powerpoint/2010/main" val="94862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ChangeArrowheads="1"/>
          </p:cNvSpPr>
          <p:nvPr/>
        </p:nvSpPr>
        <p:spPr bwMode="auto">
          <a:xfrm>
            <a:off x="-990600" y="152400"/>
            <a:ext cx="7715251" cy="1143000"/>
          </a:xfrm>
          <a:prstGeom prst="rect">
            <a:avLst/>
          </a:prstGeom>
          <a:noFill/>
          <a:ln w="12700">
            <a:noFill/>
            <a:miter lim="800000"/>
            <a:headEnd/>
            <a:tailEnd/>
          </a:ln>
        </p:spPr>
        <p:txBody>
          <a:bodyPr lIns="90488" tIns="44450" rIns="90488" bIns="44450" anchor="ctr"/>
          <a:lstStyle/>
          <a:p>
            <a:pPr eaLnBrk="0" hangingPunct="0">
              <a:lnSpc>
                <a:spcPct val="100000"/>
              </a:lnSpc>
              <a:spcBef>
                <a:spcPct val="0"/>
              </a:spcBef>
              <a:buClrTx/>
            </a:pPr>
            <a:r>
              <a:rPr lang="en-US" sz="4800" dirty="0">
                <a:solidFill>
                  <a:srgbClr val="FFFFFF"/>
                </a:solidFill>
                <a:effectLst/>
                <a:latin typeface="Times New Roman" pitchFamily="18" charset="0"/>
              </a:rPr>
              <a:t>Outline</a:t>
            </a:r>
          </a:p>
        </p:txBody>
      </p:sp>
      <p:sp>
        <p:nvSpPr>
          <p:cNvPr id="612355" name="Rectangle 3"/>
          <p:cNvSpPr>
            <a:spLocks noChangeArrowheads="1"/>
          </p:cNvSpPr>
          <p:nvPr/>
        </p:nvSpPr>
        <p:spPr bwMode="auto">
          <a:xfrm>
            <a:off x="838200" y="1333500"/>
            <a:ext cx="7848600" cy="1943100"/>
          </a:xfrm>
          <a:prstGeom prst="rect">
            <a:avLst/>
          </a:prstGeom>
          <a:noFill/>
          <a:ln w="12700">
            <a:noFill/>
            <a:miter lim="800000"/>
            <a:headEnd/>
            <a:tailEnd/>
          </a:ln>
        </p:spPr>
        <p:txBody>
          <a:bodyPr lIns="90488" tIns="44450" rIns="90488" bIns="44450"/>
          <a:lstStyle/>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Thirty years of major changes</a:t>
            </a: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The Covid-19 Shock</a:t>
            </a:r>
          </a:p>
          <a:p>
            <a:pPr marL="342900" indent="-342900" algn="l" eaLnBrk="0" hangingPunct="0">
              <a:lnSpc>
                <a:spcPct val="100000"/>
              </a:lnSpc>
              <a:spcBef>
                <a:spcPts val="1200"/>
              </a:spcBef>
              <a:spcAft>
                <a:spcPct val="25000"/>
              </a:spcAft>
              <a:buClrTx/>
              <a:buFontTx/>
              <a:buChar char="•"/>
            </a:pPr>
            <a:r>
              <a:rPr lang="en-US" sz="3200" b="1" dirty="0">
                <a:effectLst/>
                <a:latin typeface="Times New Roman" pitchFamily="18" charset="0"/>
              </a:rPr>
              <a:t>Universities in the Post-Pandemic Order</a:t>
            </a:r>
          </a:p>
        </p:txBody>
      </p:sp>
      <p:graphicFrame>
        <p:nvGraphicFramePr>
          <p:cNvPr id="2050" name="Object 4"/>
          <p:cNvGraphicFramePr>
            <a:graphicFrameLocks noChangeAspect="1"/>
          </p:cNvGraphicFramePr>
          <p:nvPr/>
        </p:nvGraphicFramePr>
        <p:xfrm>
          <a:off x="2971800" y="1981200"/>
          <a:ext cx="3454400" cy="1408510"/>
        </p:xfrm>
        <a:graphic>
          <a:graphicData uri="http://schemas.openxmlformats.org/presentationml/2006/ole">
            <mc:AlternateContent xmlns:mc="http://schemas.openxmlformats.org/markup-compatibility/2006">
              <mc:Choice xmlns:v="urn:schemas-microsoft-com:vml" Requires="v">
                <p:oleObj spid="_x0000_s9388" name="Clip" r:id="rId4" imgW="3368650" imgH="2442362" progId="">
                  <p:embed/>
                </p:oleObj>
              </mc:Choice>
              <mc:Fallback>
                <p:oleObj name="Clip" r:id="rId4" imgW="3368650" imgH="2442362" progId="">
                  <p:embed/>
                  <p:pic>
                    <p:nvPicPr>
                      <p:cNvPr id="205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1981200"/>
                        <a:ext cx="3454400" cy="1408510"/>
                      </a:xfrm>
                      <a:prstGeom prst="rect">
                        <a:avLst/>
                      </a:prstGeom>
                      <a:solidFill>
                        <a:srgbClr val="99CCFF"/>
                      </a:solidFill>
                    </p:spPr>
                  </p:pic>
                </p:oleObj>
              </mc:Fallback>
            </mc:AlternateContent>
          </a:graphicData>
        </a:graphic>
      </p:graphicFrame>
    </p:spTree>
    <p:extLst>
      <p:ext uri="{BB962C8B-B14F-4D97-AF65-F5344CB8AC3E}">
        <p14:creationId xmlns:p14="http://schemas.microsoft.com/office/powerpoint/2010/main" val="419731271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ChangeArrowheads="1"/>
          </p:cNvSpPr>
          <p:nvPr/>
        </p:nvSpPr>
        <p:spPr bwMode="auto">
          <a:xfrm>
            <a:off x="-990600" y="152400"/>
            <a:ext cx="7715251" cy="1143000"/>
          </a:xfrm>
          <a:prstGeom prst="rect">
            <a:avLst/>
          </a:prstGeom>
          <a:noFill/>
          <a:ln w="12700">
            <a:noFill/>
            <a:miter lim="800000"/>
            <a:headEnd/>
            <a:tailEnd/>
          </a:ln>
        </p:spPr>
        <p:txBody>
          <a:bodyPr lIns="90488" tIns="44450" rIns="90488" bIns="44450" anchor="ctr"/>
          <a:lstStyle/>
          <a:p>
            <a:pPr eaLnBrk="0" hangingPunct="0">
              <a:lnSpc>
                <a:spcPct val="100000"/>
              </a:lnSpc>
              <a:spcBef>
                <a:spcPct val="0"/>
              </a:spcBef>
              <a:buClrTx/>
            </a:pPr>
            <a:r>
              <a:rPr lang="en-US" sz="4800" dirty="0">
                <a:solidFill>
                  <a:srgbClr val="FFFFFF"/>
                </a:solidFill>
                <a:effectLst/>
                <a:latin typeface="Times New Roman" pitchFamily="18" charset="0"/>
              </a:rPr>
              <a:t>Outline</a:t>
            </a:r>
          </a:p>
        </p:txBody>
      </p:sp>
      <p:sp>
        <p:nvSpPr>
          <p:cNvPr id="612355" name="Rectangle 3"/>
          <p:cNvSpPr>
            <a:spLocks noChangeArrowheads="1"/>
          </p:cNvSpPr>
          <p:nvPr/>
        </p:nvSpPr>
        <p:spPr bwMode="auto">
          <a:xfrm>
            <a:off x="838200" y="1333500"/>
            <a:ext cx="7848600" cy="1943100"/>
          </a:xfrm>
          <a:prstGeom prst="rect">
            <a:avLst/>
          </a:prstGeom>
          <a:noFill/>
          <a:ln w="12700">
            <a:noFill/>
            <a:miter lim="800000"/>
            <a:headEnd/>
            <a:tailEnd/>
          </a:ln>
        </p:spPr>
        <p:txBody>
          <a:bodyPr lIns="90488" tIns="44450" rIns="90488" bIns="44450"/>
          <a:lstStyle/>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buClr>
                <a:schemeClr val="tx2"/>
              </a:buClr>
              <a:buSzPct val="75000"/>
              <a:buFont typeface="Monotype Sorts" pitchFamily="2" charset="2"/>
              <a:buChar char="n"/>
            </a:pPr>
            <a:endParaRPr lang="en-US" sz="3600" dirty="0">
              <a:effectLst/>
              <a:latin typeface="Times New Roman" pitchFamily="18" charset="0"/>
            </a:endParaRP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Thirty years of major changes</a:t>
            </a: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The Covid-19 Shock</a:t>
            </a:r>
          </a:p>
          <a:p>
            <a:pPr marL="342900" indent="-342900" algn="l" eaLnBrk="0" hangingPunct="0">
              <a:lnSpc>
                <a:spcPct val="100000"/>
              </a:lnSpc>
              <a:spcBef>
                <a:spcPts val="1200"/>
              </a:spcBef>
              <a:spcAft>
                <a:spcPct val="25000"/>
              </a:spcAft>
              <a:buClrTx/>
              <a:buFontTx/>
              <a:buChar char="•"/>
            </a:pPr>
            <a:r>
              <a:rPr lang="en-US" sz="3200" dirty="0">
                <a:effectLst/>
                <a:latin typeface="Times New Roman" pitchFamily="18" charset="0"/>
              </a:rPr>
              <a:t>Universities in the Post-Pandemic Order</a:t>
            </a:r>
          </a:p>
        </p:txBody>
      </p:sp>
      <p:graphicFrame>
        <p:nvGraphicFramePr>
          <p:cNvPr id="2050" name="Object 4"/>
          <p:cNvGraphicFramePr>
            <a:graphicFrameLocks noChangeAspect="1"/>
          </p:cNvGraphicFramePr>
          <p:nvPr/>
        </p:nvGraphicFramePr>
        <p:xfrm>
          <a:off x="2971800" y="1981200"/>
          <a:ext cx="3454400" cy="1408510"/>
        </p:xfrm>
        <a:graphic>
          <a:graphicData uri="http://schemas.openxmlformats.org/presentationml/2006/ole">
            <mc:AlternateContent xmlns:mc="http://schemas.openxmlformats.org/markup-compatibility/2006">
              <mc:Choice xmlns:v="urn:schemas-microsoft-com:vml" Requires="v">
                <p:oleObj spid="_x0000_s6379" name="Clip" r:id="rId4" imgW="3368650" imgH="2442362" progId="">
                  <p:embed/>
                </p:oleObj>
              </mc:Choice>
              <mc:Fallback>
                <p:oleObj name="Clip" r:id="rId4" imgW="3368650" imgH="2442362" progId="">
                  <p:embed/>
                  <p:pic>
                    <p:nvPicPr>
                      <p:cNvPr id="205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1981200"/>
                        <a:ext cx="3454400" cy="1408510"/>
                      </a:xfrm>
                      <a:prstGeom prst="rect">
                        <a:avLst/>
                      </a:prstGeom>
                      <a:solidFill>
                        <a:srgbClr val="99CCFF"/>
                      </a:solidFill>
                    </p:spPr>
                  </p:pic>
                </p:oleObj>
              </mc:Fallback>
            </mc:AlternateContent>
          </a:graphicData>
        </a:graphic>
      </p:graphicFrame>
    </p:spTree>
    <p:extLst>
      <p:ext uri="{BB962C8B-B14F-4D97-AF65-F5344CB8AC3E}">
        <p14:creationId xmlns:p14="http://schemas.microsoft.com/office/powerpoint/2010/main" val="335374029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0156"/>
            <a:ext cx="8042276" cy="1336956"/>
          </a:xfrm>
        </p:spPr>
        <p:txBody>
          <a:bodyPr/>
          <a:lstStyle/>
          <a:p>
            <a:pPr algn="l"/>
            <a:r>
              <a:rPr lang="en-US" sz="3600" dirty="0">
                <a:solidFill>
                  <a:srgbClr val="FFFFFF"/>
                </a:solidFill>
              </a:rPr>
              <a:t>The Post-Pandemic Order</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New education model</a:t>
            </a:r>
          </a:p>
          <a:p>
            <a:pPr>
              <a:spcAft>
                <a:spcPts val="1200"/>
              </a:spcAft>
              <a:buClr>
                <a:srgbClr val="000090"/>
              </a:buClr>
            </a:pPr>
            <a:r>
              <a:rPr lang="en-US" dirty="0"/>
              <a:t>New economic model</a:t>
            </a:r>
          </a:p>
          <a:p>
            <a:pPr>
              <a:spcAft>
                <a:spcPts val="1200"/>
              </a:spcAft>
              <a:buClr>
                <a:srgbClr val="000090"/>
              </a:buClr>
            </a:pPr>
            <a:r>
              <a:rPr lang="en-US" dirty="0"/>
              <a:t>Renewed social commitment model</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12656387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0156"/>
            <a:ext cx="8042276" cy="1336956"/>
          </a:xfrm>
        </p:spPr>
        <p:txBody>
          <a:bodyPr/>
          <a:lstStyle/>
          <a:p>
            <a:pPr algn="l"/>
            <a:r>
              <a:rPr lang="en-US" sz="3600" dirty="0">
                <a:solidFill>
                  <a:srgbClr val="FFFFFF"/>
                </a:solidFill>
              </a:rPr>
              <a:t>The New Education Model</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Student-centered pedagogy</a:t>
            </a:r>
          </a:p>
          <a:p>
            <a:pPr>
              <a:spcAft>
                <a:spcPts val="1200"/>
              </a:spcAft>
              <a:buClr>
                <a:srgbClr val="000090"/>
              </a:buClr>
            </a:pPr>
            <a:r>
              <a:rPr lang="en-US" dirty="0"/>
              <a:t>Competency-based progression</a:t>
            </a:r>
          </a:p>
          <a:p>
            <a:pPr>
              <a:spcAft>
                <a:spcPts val="1200"/>
              </a:spcAft>
              <a:buClr>
                <a:srgbClr val="000090"/>
              </a:buClr>
            </a:pPr>
            <a:r>
              <a:rPr lang="en-US" dirty="0"/>
              <a:t>Experiential and linked to the SDGs</a:t>
            </a:r>
          </a:p>
          <a:p>
            <a:pPr>
              <a:spcAft>
                <a:spcPts val="1200"/>
              </a:spcAft>
              <a:buClr>
                <a:srgbClr val="000090"/>
              </a:buClr>
            </a:pPr>
            <a:r>
              <a:rPr lang="en-US" dirty="0"/>
              <a:t>Formative evaluations</a:t>
            </a:r>
          </a:p>
          <a:p>
            <a:pPr>
              <a:spcAft>
                <a:spcPts val="1200"/>
              </a:spcAft>
              <a:buClr>
                <a:srgbClr val="000090"/>
              </a:buClr>
            </a:pPr>
            <a:r>
              <a:rPr lang="en-US" dirty="0"/>
              <a:t>Blended mode</a:t>
            </a:r>
          </a:p>
          <a:p>
            <a:pPr>
              <a:spcAft>
                <a:spcPts val="1200"/>
              </a:spcAft>
              <a:buClr>
                <a:srgbClr val="000090"/>
              </a:buClr>
            </a:pPr>
            <a:r>
              <a:rPr lang="en-US" dirty="0"/>
              <a:t>Lifelong learning</a:t>
            </a:r>
          </a:p>
          <a:p>
            <a:pPr>
              <a:spcAft>
                <a:spcPts val="1200"/>
              </a:spcAft>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3445475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ChangeArrowheads="1"/>
          </p:cNvSpPr>
          <p:nvPr>
            <p:ph type="title"/>
          </p:nvPr>
        </p:nvSpPr>
        <p:spPr>
          <a:xfrm>
            <a:off x="3540124" y="-228600"/>
            <a:ext cx="8042276" cy="1336956"/>
          </a:xfrm>
        </p:spPr>
        <p:txBody>
          <a:bodyPr/>
          <a:lstStyle/>
          <a:p>
            <a:pPr algn="l"/>
            <a:r>
              <a:rPr lang="en-US" dirty="0">
                <a:solidFill>
                  <a:srgbClr val="FFFFFF"/>
                </a:solidFill>
              </a:rPr>
              <a:t>Today</a:t>
            </a:r>
          </a:p>
        </p:txBody>
      </p:sp>
      <p:sp>
        <p:nvSpPr>
          <p:cNvPr id="835587" name="AutoShape 3"/>
          <p:cNvSpPr>
            <a:spLocks noChangeArrowheads="1"/>
          </p:cNvSpPr>
          <p:nvPr/>
        </p:nvSpPr>
        <p:spPr bwMode="auto">
          <a:xfrm rot="10800000">
            <a:off x="1295400" y="1600200"/>
            <a:ext cx="6807200" cy="5105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12700">
            <a:solidFill>
              <a:schemeClr val="tx1"/>
            </a:solidFill>
            <a:miter lim="800000"/>
            <a:headEnd/>
            <a:tailEnd/>
          </a:ln>
          <a:effectLst/>
        </p:spPr>
        <p:txBody>
          <a:bodyPr wrap="none" anchor="ctr"/>
          <a:lstStyle/>
          <a:p>
            <a:pPr eaLnBrk="0" hangingPunct="0">
              <a:lnSpc>
                <a:spcPct val="100000"/>
              </a:lnSpc>
              <a:spcBef>
                <a:spcPct val="0"/>
              </a:spcBef>
              <a:buClrTx/>
            </a:pPr>
            <a:r>
              <a:rPr lang="en-US">
                <a:effectLst/>
                <a:latin typeface="Times New Roman" pitchFamily="18" charset="0"/>
              </a:rPr>
              <a:t> </a:t>
            </a:r>
          </a:p>
        </p:txBody>
      </p:sp>
      <p:sp>
        <p:nvSpPr>
          <p:cNvPr id="835588" name="Text Box 4"/>
          <p:cNvSpPr txBox="1">
            <a:spLocks noChangeArrowheads="1"/>
          </p:cNvSpPr>
          <p:nvPr/>
        </p:nvSpPr>
        <p:spPr bwMode="auto">
          <a:xfrm>
            <a:off x="3556000" y="2971826"/>
            <a:ext cx="2336800" cy="830997"/>
          </a:xfrm>
          <a:prstGeom prst="rect">
            <a:avLst/>
          </a:prstGeom>
          <a:noFill/>
          <a:ln w="12700">
            <a:noFill/>
            <a:miter lim="800000"/>
            <a:headEnd/>
            <a:tailEnd/>
          </a:ln>
          <a:effectLst/>
        </p:spPr>
        <p:txBody>
          <a:bodyPr>
            <a:spAutoFit/>
          </a:bodyPr>
          <a:lstStyle/>
          <a:p>
            <a:pPr eaLnBrk="0" hangingPunct="0">
              <a:lnSpc>
                <a:spcPct val="100000"/>
              </a:lnSpc>
              <a:spcBef>
                <a:spcPct val="50000"/>
              </a:spcBef>
              <a:buClrTx/>
            </a:pPr>
            <a:r>
              <a:rPr lang="en-US" dirty="0">
                <a:effectLst/>
                <a:latin typeface="Times New Roman" pitchFamily="18" charset="0"/>
              </a:rPr>
              <a:t>Postgraduate studies</a:t>
            </a:r>
          </a:p>
        </p:txBody>
      </p:sp>
      <p:sp>
        <p:nvSpPr>
          <p:cNvPr id="835589" name="Text Box 5"/>
          <p:cNvSpPr txBox="1">
            <a:spLocks noChangeArrowheads="1"/>
          </p:cNvSpPr>
          <p:nvPr/>
        </p:nvSpPr>
        <p:spPr bwMode="auto">
          <a:xfrm>
            <a:off x="5994400" y="2971826"/>
            <a:ext cx="2336800" cy="461665"/>
          </a:xfrm>
          <a:prstGeom prst="rect">
            <a:avLst/>
          </a:prstGeom>
          <a:noFill/>
          <a:ln w="12700">
            <a:noFill/>
            <a:miter lim="800000"/>
            <a:headEnd/>
            <a:tailEnd/>
          </a:ln>
          <a:effectLst/>
        </p:spPr>
        <p:txBody>
          <a:bodyPr>
            <a:spAutoFit/>
          </a:bodyPr>
          <a:lstStyle/>
          <a:p>
            <a:pPr algn="l" eaLnBrk="0" hangingPunct="0">
              <a:lnSpc>
                <a:spcPct val="100000"/>
              </a:lnSpc>
              <a:spcBef>
                <a:spcPct val="50000"/>
              </a:spcBef>
              <a:buClrTx/>
            </a:pPr>
            <a:endParaRPr lang="en-US">
              <a:effectLst/>
              <a:latin typeface="Times New Roman" pitchFamily="18" charset="0"/>
            </a:endParaRPr>
          </a:p>
        </p:txBody>
      </p:sp>
      <p:sp>
        <p:nvSpPr>
          <p:cNvPr id="835590" name="Rectangle 6"/>
          <p:cNvSpPr>
            <a:spLocks noChangeArrowheads="1"/>
          </p:cNvSpPr>
          <p:nvPr/>
        </p:nvSpPr>
        <p:spPr bwMode="auto">
          <a:xfrm>
            <a:off x="3556000" y="4514876"/>
            <a:ext cx="2135717" cy="461665"/>
          </a:xfrm>
          <a:prstGeom prst="rect">
            <a:avLst/>
          </a:prstGeom>
          <a:noFill/>
          <a:ln w="12700">
            <a:noFill/>
            <a:miter lim="800000"/>
            <a:headEnd/>
            <a:tailEnd/>
          </a:ln>
          <a:effectLst/>
        </p:spPr>
        <p:txBody>
          <a:bodyPr>
            <a:spAutoFit/>
          </a:bodyPr>
          <a:lstStyle/>
          <a:p>
            <a:pPr eaLnBrk="0" hangingPunct="0">
              <a:lnSpc>
                <a:spcPct val="100000"/>
              </a:lnSpc>
              <a:spcBef>
                <a:spcPct val="0"/>
              </a:spcBef>
              <a:buClrTx/>
            </a:pPr>
            <a:r>
              <a:rPr lang="en-US" dirty="0">
                <a:effectLst/>
                <a:latin typeface="Times New Roman" pitchFamily="18" charset="0"/>
              </a:rPr>
              <a:t>First degree</a:t>
            </a:r>
          </a:p>
        </p:txBody>
      </p:sp>
    </p:spTree>
    <p:extLst>
      <p:ext uri="{BB962C8B-B14F-4D97-AF65-F5344CB8AC3E}">
        <p14:creationId xmlns:p14="http://schemas.microsoft.com/office/powerpoint/2010/main" val="24613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43" name="Rectangle 7"/>
          <p:cNvSpPr>
            <a:spLocks noGrp="1" noChangeArrowheads="1"/>
          </p:cNvSpPr>
          <p:nvPr>
            <p:ph type="title"/>
          </p:nvPr>
        </p:nvSpPr>
        <p:spPr>
          <a:xfrm>
            <a:off x="263524" y="-346356"/>
            <a:ext cx="8042276" cy="1336956"/>
          </a:xfrm>
        </p:spPr>
        <p:txBody>
          <a:bodyPr/>
          <a:lstStyle/>
          <a:p>
            <a:pPr algn="l"/>
            <a:r>
              <a:rPr lang="en-US" altLang="zh-TW" dirty="0">
                <a:solidFill>
                  <a:srgbClr val="FFFFFF"/>
                </a:solidFill>
                <a:ea typeface="PMingLiU" pitchFamily="18" charset="-120"/>
              </a:rPr>
              <a:t>University of the Future?</a:t>
            </a:r>
          </a:p>
        </p:txBody>
      </p:sp>
      <p:sp>
        <p:nvSpPr>
          <p:cNvPr id="961539" name="Text Box 3"/>
          <p:cNvSpPr txBox="1">
            <a:spLocks noChangeArrowheads="1"/>
          </p:cNvSpPr>
          <p:nvPr/>
        </p:nvSpPr>
        <p:spPr bwMode="auto">
          <a:xfrm>
            <a:off x="5181600" y="5638800"/>
            <a:ext cx="3454400" cy="646331"/>
          </a:xfrm>
          <a:prstGeom prst="rect">
            <a:avLst/>
          </a:prstGeom>
          <a:noFill/>
          <a:ln w="9525">
            <a:noFill/>
            <a:miter lim="800000"/>
            <a:headEnd/>
            <a:tailEnd/>
          </a:ln>
          <a:effectLst/>
        </p:spPr>
        <p:txBody>
          <a:bodyPr>
            <a:spAutoFit/>
          </a:bodyPr>
          <a:lstStyle/>
          <a:p>
            <a:pPr>
              <a:lnSpc>
                <a:spcPct val="100000"/>
              </a:lnSpc>
              <a:spcBef>
                <a:spcPct val="50000"/>
              </a:spcBef>
              <a:buClrTx/>
            </a:pPr>
            <a:r>
              <a:rPr lang="en-US" altLang="zh-TW" sz="1800" b="1" dirty="0">
                <a:effectLst/>
                <a:ea typeface="PMingLiU" pitchFamily="18" charset="-120"/>
              </a:rPr>
              <a:t>Continuing Professional Development</a:t>
            </a:r>
          </a:p>
        </p:txBody>
      </p:sp>
      <p:sp>
        <p:nvSpPr>
          <p:cNvPr id="961540" name="Text Box 4"/>
          <p:cNvSpPr txBox="1">
            <a:spLocks noChangeArrowheads="1"/>
          </p:cNvSpPr>
          <p:nvPr/>
        </p:nvSpPr>
        <p:spPr bwMode="auto">
          <a:xfrm>
            <a:off x="1219200" y="5638800"/>
            <a:ext cx="2540000" cy="544765"/>
          </a:xfrm>
          <a:prstGeom prst="rect">
            <a:avLst/>
          </a:prstGeom>
          <a:noFill/>
          <a:ln w="9525">
            <a:noFill/>
            <a:miter lim="800000"/>
            <a:headEnd/>
            <a:tailEnd/>
          </a:ln>
          <a:effectLst/>
        </p:spPr>
        <p:txBody>
          <a:bodyPr>
            <a:spAutoFit/>
          </a:bodyPr>
          <a:lstStyle/>
          <a:p>
            <a:pPr>
              <a:spcBef>
                <a:spcPts val="0"/>
              </a:spcBef>
              <a:buClrTx/>
            </a:pPr>
            <a:r>
              <a:rPr lang="en-US" altLang="zh-TW" sz="1800" b="1" dirty="0">
                <a:effectLst/>
                <a:ea typeface="PMingLiU" pitchFamily="18" charset="-120"/>
              </a:rPr>
              <a:t>Career Change</a:t>
            </a:r>
          </a:p>
          <a:p>
            <a:pPr>
              <a:spcBef>
                <a:spcPts val="0"/>
              </a:spcBef>
              <a:buClrTx/>
            </a:pPr>
            <a:r>
              <a:rPr lang="en-US" altLang="zh-TW" sz="1800" b="1" dirty="0">
                <a:effectLst/>
                <a:ea typeface="PMingLiU" pitchFamily="18" charset="-120"/>
              </a:rPr>
              <a:t> Studies</a:t>
            </a:r>
          </a:p>
        </p:txBody>
      </p:sp>
      <p:sp>
        <p:nvSpPr>
          <p:cNvPr id="961541" name="Text Box 5"/>
          <p:cNvSpPr txBox="1">
            <a:spLocks noChangeArrowheads="1"/>
          </p:cNvSpPr>
          <p:nvPr/>
        </p:nvSpPr>
        <p:spPr bwMode="auto">
          <a:xfrm>
            <a:off x="6858000" y="32766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b="1" dirty="0">
                <a:effectLst/>
                <a:ea typeface="PMingLiU" pitchFamily="18" charset="-120"/>
              </a:rPr>
              <a:t>Graduate Studies</a:t>
            </a:r>
          </a:p>
        </p:txBody>
      </p:sp>
      <p:sp>
        <p:nvSpPr>
          <p:cNvPr id="961542" name="Text Box 6"/>
          <p:cNvSpPr txBox="1">
            <a:spLocks noChangeArrowheads="1"/>
          </p:cNvSpPr>
          <p:nvPr/>
        </p:nvSpPr>
        <p:spPr bwMode="auto">
          <a:xfrm>
            <a:off x="3200400" y="1524000"/>
            <a:ext cx="2971800" cy="369332"/>
          </a:xfrm>
          <a:prstGeom prst="rect">
            <a:avLst/>
          </a:prstGeom>
          <a:noFill/>
          <a:ln w="9525">
            <a:noFill/>
            <a:miter lim="800000"/>
            <a:headEnd/>
            <a:tailEnd/>
          </a:ln>
          <a:effectLst/>
        </p:spPr>
        <p:txBody>
          <a:bodyPr wrap="square">
            <a:spAutoFit/>
          </a:bodyPr>
          <a:lstStyle/>
          <a:p>
            <a:pPr>
              <a:lnSpc>
                <a:spcPct val="100000"/>
              </a:lnSpc>
              <a:spcBef>
                <a:spcPct val="50000"/>
              </a:spcBef>
              <a:buClrTx/>
            </a:pPr>
            <a:r>
              <a:rPr lang="en-US" altLang="zh-TW" sz="1800" b="1" dirty="0">
                <a:effectLst/>
                <a:ea typeface="PMingLiU" pitchFamily="18" charset="-120"/>
              </a:rPr>
              <a:t>Undergraduate Studies</a:t>
            </a:r>
          </a:p>
        </p:txBody>
      </p:sp>
      <p:sp>
        <p:nvSpPr>
          <p:cNvPr id="10" name="Text Box 5"/>
          <p:cNvSpPr txBox="1">
            <a:spLocks noChangeArrowheads="1"/>
          </p:cNvSpPr>
          <p:nvPr/>
        </p:nvSpPr>
        <p:spPr bwMode="auto">
          <a:xfrm>
            <a:off x="5334000" y="25146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i="1" dirty="0">
                <a:effectLst/>
                <a:ea typeface="PMingLiU" pitchFamily="18" charset="-120"/>
              </a:rPr>
              <a:t>On-campus</a:t>
            </a:r>
          </a:p>
        </p:txBody>
      </p:sp>
      <p:sp>
        <p:nvSpPr>
          <p:cNvPr id="11" name="Text Box 5"/>
          <p:cNvSpPr txBox="1">
            <a:spLocks noChangeArrowheads="1"/>
          </p:cNvSpPr>
          <p:nvPr/>
        </p:nvSpPr>
        <p:spPr bwMode="auto">
          <a:xfrm>
            <a:off x="5715000" y="41910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i="1" dirty="0">
                <a:effectLst/>
                <a:ea typeface="PMingLiU" pitchFamily="18" charset="-120"/>
              </a:rPr>
              <a:t>On-line</a:t>
            </a:r>
          </a:p>
        </p:txBody>
      </p:sp>
      <p:sp>
        <p:nvSpPr>
          <p:cNvPr id="2" name="5-Point Star 1"/>
          <p:cNvSpPr/>
          <p:nvPr/>
        </p:nvSpPr>
        <p:spPr bwMode="auto">
          <a:xfrm>
            <a:off x="7467600" y="2133600"/>
            <a:ext cx="1828800" cy="1447800"/>
          </a:xfrm>
          <a:prstGeom prst="star5">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80000"/>
              </a:lnSpc>
              <a:spcBef>
                <a:spcPct val="20000"/>
              </a:spcBef>
              <a:spcAft>
                <a:spcPct val="0"/>
              </a:spcAft>
              <a:buClr>
                <a:schemeClr val="bg1"/>
              </a:buClr>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2" name="5-Point Star 11"/>
          <p:cNvSpPr/>
          <p:nvPr/>
        </p:nvSpPr>
        <p:spPr bwMode="auto">
          <a:xfrm>
            <a:off x="2590800" y="2133600"/>
            <a:ext cx="3810000" cy="3352800"/>
          </a:xfrm>
          <a:prstGeom prst="star5">
            <a:avLst/>
          </a:prstGeom>
          <a:solidFill>
            <a:srgbClr val="3333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80000"/>
              </a:lnSpc>
              <a:spcBef>
                <a:spcPct val="20000"/>
              </a:spcBef>
              <a:spcAft>
                <a:spcPct val="0"/>
              </a:spcAft>
              <a:buClr>
                <a:schemeClr val="bg1"/>
              </a:buClr>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3" name="Text Box 4"/>
          <p:cNvSpPr txBox="1">
            <a:spLocks noChangeArrowheads="1"/>
          </p:cNvSpPr>
          <p:nvPr/>
        </p:nvSpPr>
        <p:spPr bwMode="auto">
          <a:xfrm>
            <a:off x="0" y="3276600"/>
            <a:ext cx="2540000" cy="646331"/>
          </a:xfrm>
          <a:prstGeom prst="rect">
            <a:avLst/>
          </a:prstGeom>
          <a:noFill/>
          <a:ln w="9525">
            <a:noFill/>
            <a:miter lim="800000"/>
            <a:headEnd/>
            <a:tailEnd/>
          </a:ln>
          <a:effectLst/>
        </p:spPr>
        <p:txBody>
          <a:bodyPr>
            <a:spAutoFit/>
          </a:bodyPr>
          <a:lstStyle/>
          <a:p>
            <a:pPr>
              <a:lnSpc>
                <a:spcPct val="100000"/>
              </a:lnSpc>
              <a:spcBef>
                <a:spcPct val="50000"/>
              </a:spcBef>
              <a:buClrTx/>
            </a:pPr>
            <a:r>
              <a:rPr lang="en-US" altLang="zh-TW" sz="1800" b="1" dirty="0">
                <a:effectLst/>
                <a:ea typeface="PMingLiU" pitchFamily="18" charset="-120"/>
              </a:rPr>
              <a:t>Citizenship &amp; Life  Skills</a:t>
            </a:r>
          </a:p>
        </p:txBody>
      </p:sp>
      <p:sp>
        <p:nvSpPr>
          <p:cNvPr id="14" name="Text Box 5"/>
          <p:cNvSpPr txBox="1">
            <a:spLocks noChangeArrowheads="1"/>
          </p:cNvSpPr>
          <p:nvPr/>
        </p:nvSpPr>
        <p:spPr bwMode="auto">
          <a:xfrm>
            <a:off x="4114800" y="51054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i="1" dirty="0">
                <a:effectLst/>
                <a:ea typeface="PMingLiU" pitchFamily="18" charset="-120"/>
              </a:rPr>
              <a:t>Hybrid</a:t>
            </a:r>
          </a:p>
        </p:txBody>
      </p:sp>
      <p:sp>
        <p:nvSpPr>
          <p:cNvPr id="15" name="Text Box 5"/>
          <p:cNvSpPr txBox="1">
            <a:spLocks noChangeArrowheads="1"/>
          </p:cNvSpPr>
          <p:nvPr/>
        </p:nvSpPr>
        <p:spPr bwMode="auto">
          <a:xfrm>
            <a:off x="2209800" y="41910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i="1" dirty="0">
                <a:effectLst/>
                <a:ea typeface="PMingLiU" pitchFamily="18" charset="-120"/>
              </a:rPr>
              <a:t>Itinerant</a:t>
            </a:r>
          </a:p>
        </p:txBody>
      </p:sp>
      <p:sp>
        <p:nvSpPr>
          <p:cNvPr id="16" name="Text Box 5"/>
          <p:cNvSpPr txBox="1">
            <a:spLocks noChangeArrowheads="1"/>
          </p:cNvSpPr>
          <p:nvPr/>
        </p:nvSpPr>
        <p:spPr bwMode="auto">
          <a:xfrm>
            <a:off x="2438400" y="2514600"/>
            <a:ext cx="2133600" cy="369332"/>
          </a:xfrm>
          <a:prstGeom prst="rect">
            <a:avLst/>
          </a:prstGeom>
          <a:noFill/>
          <a:ln w="9525">
            <a:noFill/>
            <a:miter lim="800000"/>
            <a:headEnd/>
            <a:tailEnd/>
          </a:ln>
          <a:effectLst/>
        </p:spPr>
        <p:txBody>
          <a:bodyPr>
            <a:spAutoFit/>
          </a:bodyPr>
          <a:lstStyle/>
          <a:p>
            <a:pPr algn="l">
              <a:lnSpc>
                <a:spcPct val="100000"/>
              </a:lnSpc>
              <a:spcBef>
                <a:spcPct val="50000"/>
              </a:spcBef>
              <a:buClrTx/>
            </a:pPr>
            <a:r>
              <a:rPr lang="en-US" altLang="zh-TW" sz="1800" i="1" dirty="0">
                <a:effectLst/>
                <a:ea typeface="PMingLiU" pitchFamily="18" charset="-120"/>
              </a:rPr>
              <a:t>Multiple</a:t>
            </a:r>
          </a:p>
        </p:txBody>
      </p:sp>
    </p:spTree>
    <p:extLst>
      <p:ext uri="{BB962C8B-B14F-4D97-AF65-F5344CB8AC3E}">
        <p14:creationId xmlns:p14="http://schemas.microsoft.com/office/powerpoint/2010/main" val="505324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0156"/>
            <a:ext cx="8042276" cy="1336956"/>
          </a:xfrm>
        </p:spPr>
        <p:txBody>
          <a:bodyPr/>
          <a:lstStyle/>
          <a:p>
            <a:pPr algn="l"/>
            <a:r>
              <a:rPr lang="en-US" sz="3600" dirty="0">
                <a:solidFill>
                  <a:srgbClr val="FFFFFF"/>
                </a:solidFill>
              </a:rPr>
              <a:t>The New Economic Model</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Stronger and sustained financial commitment of governments</a:t>
            </a:r>
          </a:p>
          <a:p>
            <a:pPr>
              <a:spcAft>
                <a:spcPts val="1200"/>
              </a:spcAft>
              <a:buClr>
                <a:srgbClr val="000090"/>
              </a:buClr>
            </a:pPr>
            <a:r>
              <a:rPr lang="en-US" dirty="0"/>
              <a:t>Diversified funding to avoid over-dependence on the State, or households, or international students</a:t>
            </a:r>
          </a:p>
          <a:p>
            <a:pPr>
              <a:spcAft>
                <a:spcPts val="1200"/>
              </a:spcAft>
              <a:buClr>
                <a:srgbClr val="000090"/>
              </a:buClr>
            </a:pPr>
            <a:r>
              <a:rPr lang="en-US" dirty="0"/>
              <a:t>Pooling of resources (academics, scientific infrastructure) and collaboration</a:t>
            </a:r>
          </a:p>
          <a:p>
            <a:pPr>
              <a:spcAft>
                <a:spcPts val="1200"/>
              </a:spcAft>
              <a:buClr>
                <a:srgbClr val="000090"/>
              </a:buClr>
            </a:pPr>
            <a:r>
              <a:rPr lang="en-US" dirty="0"/>
              <a:t>Risk analysis and contingency plans</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23959983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0156"/>
            <a:ext cx="8042276" cy="1336956"/>
          </a:xfrm>
        </p:spPr>
        <p:txBody>
          <a:bodyPr/>
          <a:lstStyle/>
          <a:p>
            <a:pPr algn="l"/>
            <a:r>
              <a:rPr lang="en-US" sz="3600" dirty="0">
                <a:solidFill>
                  <a:srgbClr val="FFFFFF"/>
                </a:solidFill>
              </a:rPr>
              <a:t>The New Social Model</a:t>
            </a:r>
          </a:p>
        </p:txBody>
      </p:sp>
      <p:sp>
        <p:nvSpPr>
          <p:cNvPr id="3" name="Content Placeholder 2"/>
          <p:cNvSpPr>
            <a:spLocks noGrp="1"/>
          </p:cNvSpPr>
          <p:nvPr>
            <p:ph idx="1"/>
          </p:nvPr>
        </p:nvSpPr>
        <p:spPr>
          <a:xfrm>
            <a:off x="1101724" y="2057400"/>
            <a:ext cx="6518276" cy="4648200"/>
          </a:xfrm>
        </p:spPr>
        <p:txBody>
          <a:bodyPr>
            <a:normAutofit/>
          </a:bodyPr>
          <a:lstStyle/>
          <a:p>
            <a:pPr>
              <a:spcAft>
                <a:spcPts val="1200"/>
              </a:spcAft>
              <a:buClr>
                <a:srgbClr val="000090"/>
              </a:buClr>
            </a:pPr>
            <a:r>
              <a:rPr lang="en-US" dirty="0"/>
              <a:t>Equity</a:t>
            </a:r>
          </a:p>
          <a:p>
            <a:pPr>
              <a:spcAft>
                <a:spcPts val="1200"/>
              </a:spcAft>
              <a:buClr>
                <a:srgbClr val="000090"/>
              </a:buClr>
            </a:pPr>
            <a:r>
              <a:rPr lang="en-US" dirty="0"/>
              <a:t>Truth</a:t>
            </a:r>
          </a:p>
          <a:p>
            <a:pPr>
              <a:spcAft>
                <a:spcPts val="1200"/>
              </a:spcAft>
              <a:buClr>
                <a:srgbClr val="000090"/>
              </a:buClr>
            </a:pPr>
            <a:r>
              <a:rPr lang="en-US" dirty="0"/>
              <a:t>Ethics</a:t>
            </a:r>
          </a:p>
          <a:p>
            <a:pPr>
              <a:spcAft>
                <a:spcPts val="1200"/>
              </a:spcAft>
              <a:buClr>
                <a:srgbClr val="000090"/>
              </a:buClr>
            </a:pPr>
            <a:r>
              <a:rPr lang="en-US" dirty="0"/>
              <a:t>Social commitment</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30808936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381000" y="-304800"/>
            <a:ext cx="8042276" cy="1336956"/>
          </a:xfrm>
        </p:spPr>
        <p:txBody>
          <a:bodyPr/>
          <a:lstStyle/>
          <a:p>
            <a:pPr eaLnBrk="1" hangingPunct="1"/>
            <a:r>
              <a:rPr lang="en-US" dirty="0">
                <a:solidFill>
                  <a:srgbClr val="FFFFFF"/>
                </a:solidFill>
              </a:rPr>
              <a:t>E</a:t>
            </a:r>
            <a:r>
              <a:rPr lang="en-US" b="0" dirty="0">
                <a:solidFill>
                  <a:srgbClr val="FFFFFF"/>
                </a:solidFill>
              </a:rPr>
              <a:t>quality of opportunity</a:t>
            </a:r>
          </a:p>
        </p:txBody>
      </p:sp>
      <p:sp>
        <p:nvSpPr>
          <p:cNvPr id="9220" name="Rectangle 3"/>
          <p:cNvSpPr>
            <a:spLocks noGrp="1" noChangeArrowheads="1"/>
          </p:cNvSpPr>
          <p:nvPr>
            <p:ph type="body" idx="1"/>
          </p:nvPr>
        </p:nvSpPr>
        <p:spPr>
          <a:xfrm>
            <a:off x="914400" y="2209800"/>
            <a:ext cx="8229600" cy="4114800"/>
          </a:xfrm>
        </p:spPr>
        <p:txBody>
          <a:bodyPr/>
          <a:lstStyle/>
          <a:p>
            <a:pPr eaLnBrk="1" hangingPunct="1">
              <a:spcAft>
                <a:spcPct val="20000"/>
              </a:spcAft>
              <a:buFontTx/>
              <a:buNone/>
            </a:pPr>
            <a:endParaRPr lang="en-US"/>
          </a:p>
          <a:p>
            <a:pPr eaLnBrk="1" hangingPunct="1">
              <a:spcAft>
                <a:spcPct val="20000"/>
              </a:spcAft>
              <a:buFontTx/>
              <a:buNone/>
            </a:pPr>
            <a:endParaRPr lang="en-US"/>
          </a:p>
          <a:p>
            <a:pPr eaLnBrk="1" hangingPunct="1">
              <a:spcAft>
                <a:spcPct val="20000"/>
              </a:spcAft>
            </a:pPr>
            <a:endParaRPr lang="en-US"/>
          </a:p>
          <a:p>
            <a:pPr eaLnBrk="1" hangingPunct="1">
              <a:buFontTx/>
              <a:buNone/>
            </a:pPr>
            <a:endParaRPr lang="en-US"/>
          </a:p>
          <a:p>
            <a:pPr eaLnBrk="1" hangingPunct="1"/>
            <a:endParaRPr lang="en-US"/>
          </a:p>
        </p:txBody>
      </p:sp>
      <p:sp>
        <p:nvSpPr>
          <p:cNvPr id="660484" name="Rectangle 4"/>
          <p:cNvSpPr>
            <a:spLocks noChangeArrowheads="1"/>
          </p:cNvSpPr>
          <p:nvPr/>
        </p:nvSpPr>
        <p:spPr bwMode="auto">
          <a:xfrm>
            <a:off x="1250950" y="2286000"/>
            <a:ext cx="6064250" cy="2282825"/>
          </a:xfrm>
          <a:prstGeom prst="rect">
            <a:avLst/>
          </a:prstGeom>
          <a:noFill/>
          <a:ln w="9525" algn="ctr">
            <a:noFill/>
            <a:miter lim="800000"/>
            <a:headEnd/>
            <a:tailEnd/>
          </a:ln>
          <a:effectLst/>
        </p:spPr>
        <p:txBody>
          <a:bodyPr anchor="ctr">
            <a:spAutoFit/>
          </a:bodyPr>
          <a:lstStyle/>
          <a:p>
            <a:pPr>
              <a:lnSpc>
                <a:spcPct val="100000"/>
              </a:lnSpc>
              <a:spcBef>
                <a:spcPct val="0"/>
              </a:spcBef>
              <a:buClrTx/>
              <a:defRPr/>
            </a:pPr>
            <a:r>
              <a:rPr lang="en-US">
                <a:effectLst/>
              </a:rPr>
              <a:t>The impertinent courtesy of an invitation offered to unwelcome guests,</a:t>
            </a:r>
          </a:p>
          <a:p>
            <a:pPr>
              <a:lnSpc>
                <a:spcPct val="100000"/>
              </a:lnSpc>
              <a:spcBef>
                <a:spcPct val="0"/>
              </a:spcBef>
              <a:buClrTx/>
              <a:defRPr/>
            </a:pPr>
            <a:r>
              <a:rPr lang="en-US">
                <a:effectLst/>
              </a:rPr>
              <a:t> in the certainty that circumstances will prevent them from accepting.</a:t>
            </a:r>
            <a:br>
              <a:rPr lang="en-US">
                <a:effectLst/>
              </a:rPr>
            </a:br>
            <a:r>
              <a:rPr lang="en-US">
                <a:effectLst/>
              </a:rPr>
              <a:t>			</a:t>
            </a:r>
          </a:p>
          <a:p>
            <a:pPr>
              <a:lnSpc>
                <a:spcPct val="100000"/>
              </a:lnSpc>
              <a:spcBef>
                <a:spcPct val="0"/>
              </a:spcBef>
              <a:buClrTx/>
              <a:defRPr/>
            </a:pPr>
            <a:r>
              <a:rPr lang="en-US">
                <a:effectLst/>
              </a:rPr>
              <a:t>Richard Tawney</a:t>
            </a:r>
            <a:r>
              <a:rPr lang="en-US">
                <a:effectLst>
                  <a:outerShdw blurRad="38100" dist="38100" dir="2700000" algn="tl">
                    <a:srgbClr val="C0C0C0"/>
                  </a:outerShdw>
                </a:effectLst>
              </a:rPr>
              <a:t> </a:t>
            </a:r>
          </a:p>
        </p:txBody>
      </p:sp>
    </p:spTree>
    <p:extLst>
      <p:ext uri="{BB962C8B-B14F-4D97-AF65-F5344CB8AC3E}">
        <p14:creationId xmlns:p14="http://schemas.microsoft.com/office/powerpoint/2010/main" val="36955927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524" y="-270156"/>
            <a:ext cx="8042276" cy="1336956"/>
          </a:xfrm>
        </p:spPr>
        <p:txBody>
          <a:bodyPr/>
          <a:lstStyle/>
          <a:p>
            <a:pPr algn="l"/>
            <a:r>
              <a:rPr lang="en-US" sz="3600" dirty="0">
                <a:solidFill>
                  <a:srgbClr val="FFFFFF"/>
                </a:solidFill>
              </a:rPr>
              <a:t>Equity</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Promoting genuine inclusion and diversity</a:t>
            </a:r>
          </a:p>
          <a:p>
            <a:pPr lvl="1">
              <a:spcAft>
                <a:spcPts val="1200"/>
              </a:spcAft>
              <a:buClr>
                <a:srgbClr val="000090"/>
              </a:buClr>
            </a:pPr>
            <a:r>
              <a:rPr lang="en-US" dirty="0"/>
              <a:t>Low-income</a:t>
            </a:r>
          </a:p>
          <a:p>
            <a:pPr lvl="1">
              <a:spcAft>
                <a:spcPts val="1200"/>
              </a:spcAft>
              <a:buClr>
                <a:srgbClr val="000090"/>
              </a:buClr>
            </a:pPr>
            <a:r>
              <a:rPr lang="en-US" dirty="0"/>
              <a:t>Gender</a:t>
            </a:r>
          </a:p>
          <a:p>
            <a:pPr lvl="1">
              <a:spcAft>
                <a:spcPts val="1200"/>
              </a:spcAft>
              <a:buClr>
                <a:srgbClr val="000090"/>
              </a:buClr>
            </a:pPr>
            <a:r>
              <a:rPr lang="en-US" dirty="0"/>
              <a:t>Minorities (immigrant population, refugees, Roma)</a:t>
            </a:r>
          </a:p>
          <a:p>
            <a:pPr lvl="1">
              <a:spcAft>
                <a:spcPts val="1200"/>
              </a:spcAft>
              <a:buClr>
                <a:srgbClr val="000090"/>
              </a:buClr>
            </a:pPr>
            <a:r>
              <a:rPr lang="en-US" dirty="0"/>
              <a:t>Students with disabilities</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10119649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88C8A-694C-477C-BF12-95FDFC48CF0B}"/>
              </a:ext>
            </a:extLst>
          </p:cNvPr>
          <p:cNvSpPr>
            <a:spLocks noGrp="1"/>
          </p:cNvSpPr>
          <p:nvPr>
            <p:ph type="title"/>
          </p:nvPr>
        </p:nvSpPr>
        <p:spPr>
          <a:xfrm>
            <a:off x="-381000" y="233362"/>
            <a:ext cx="8461375" cy="757238"/>
          </a:xfrm>
        </p:spPr>
        <p:txBody>
          <a:bodyPr>
            <a:normAutofit fontScale="90000"/>
          </a:bodyPr>
          <a:lstStyle/>
          <a:p>
            <a:pPr algn="ctr">
              <a:spcBef>
                <a:spcPts val="0"/>
              </a:spcBef>
              <a:buFont typeface="Arial"/>
              <a:buNone/>
              <a:defRPr/>
            </a:pPr>
            <a:r>
              <a:rPr lang="en-US" sz="3200" dirty="0">
                <a:solidFill>
                  <a:schemeClr val="bg1"/>
                </a:solidFill>
                <a:ea typeface="+mj-ea"/>
              </a:rPr>
              <a:t>Likelihood of attending tertiary education</a:t>
            </a:r>
            <a:br>
              <a:rPr lang="en-US" sz="3200" dirty="0">
                <a:solidFill>
                  <a:schemeClr val="bg1"/>
                </a:solidFill>
                <a:ea typeface="+mj-ea"/>
              </a:rPr>
            </a:br>
            <a:r>
              <a:rPr lang="en-US" sz="3200" dirty="0">
                <a:solidFill>
                  <a:schemeClr val="bg1"/>
                </a:solidFill>
                <a:ea typeface="+mj-ea"/>
              </a:rPr>
              <a:t>linked to parent’s educational attainment</a:t>
            </a:r>
          </a:p>
        </p:txBody>
      </p:sp>
      <p:pic>
        <p:nvPicPr>
          <p:cNvPr id="3" name="Picture 2">
            <a:extLst>
              <a:ext uri="{FF2B5EF4-FFF2-40B4-BE49-F238E27FC236}">
                <a16:creationId xmlns:a16="http://schemas.microsoft.com/office/drawing/2014/main" id="{577CBB8E-A777-4541-8977-8420940ED432}"/>
              </a:ext>
            </a:extLst>
          </p:cNvPr>
          <p:cNvPicPr>
            <a:picLocks noChangeAspect="1"/>
          </p:cNvPicPr>
          <p:nvPr/>
        </p:nvPicPr>
        <p:blipFill>
          <a:blip r:embed="rId3"/>
          <a:stretch>
            <a:fillRect/>
          </a:stretch>
        </p:blipFill>
        <p:spPr>
          <a:xfrm rot="16200000">
            <a:off x="1904503" y="4537940"/>
            <a:ext cx="228600" cy="774700"/>
          </a:xfrm>
          <a:prstGeom prst="rect">
            <a:avLst/>
          </a:prstGeom>
        </p:spPr>
      </p:pic>
      <p:graphicFrame>
        <p:nvGraphicFramePr>
          <p:cNvPr id="4" name="Table 3">
            <a:extLst>
              <a:ext uri="{FF2B5EF4-FFF2-40B4-BE49-F238E27FC236}">
                <a16:creationId xmlns:a16="http://schemas.microsoft.com/office/drawing/2014/main" id="{8D566011-389E-D94C-A43C-D5A1A0F59143}"/>
              </a:ext>
            </a:extLst>
          </p:cNvPr>
          <p:cNvGraphicFramePr>
            <a:graphicFrameLocks noGrp="1"/>
          </p:cNvGraphicFramePr>
          <p:nvPr>
            <p:extLst>
              <p:ext uri="{D42A27DB-BD31-4B8C-83A1-F6EECF244321}">
                <p14:modId xmlns:p14="http://schemas.microsoft.com/office/powerpoint/2010/main" val="715338818"/>
              </p:ext>
            </p:extLst>
          </p:nvPr>
        </p:nvGraphicFramePr>
        <p:xfrm>
          <a:off x="581891" y="1425039"/>
          <a:ext cx="8170223" cy="4999512"/>
        </p:xfrm>
        <a:graphic>
          <a:graphicData uri="http://schemas.openxmlformats.org/drawingml/2006/table">
            <a:tbl>
              <a:tblPr firstRow="1" firstCol="1" bandRow="1">
                <a:tableStyleId>{5C22544A-7EE6-4342-B048-85BDC9FD1C3A}</a:tableStyleId>
              </a:tblPr>
              <a:tblGrid>
                <a:gridCol w="4892456">
                  <a:extLst>
                    <a:ext uri="{9D8B030D-6E8A-4147-A177-3AD203B41FA5}">
                      <a16:colId xmlns:a16="http://schemas.microsoft.com/office/drawing/2014/main" val="3568412098"/>
                    </a:ext>
                  </a:extLst>
                </a:gridCol>
                <a:gridCol w="3277767">
                  <a:extLst>
                    <a:ext uri="{9D8B030D-6E8A-4147-A177-3AD203B41FA5}">
                      <a16:colId xmlns:a16="http://schemas.microsoft.com/office/drawing/2014/main" val="3273551900"/>
                    </a:ext>
                  </a:extLst>
                </a:gridCol>
              </a:tblGrid>
              <a:tr h="730912">
                <a:tc>
                  <a:txBody>
                    <a:bodyPr/>
                    <a:lstStyle/>
                    <a:p>
                      <a:pPr marL="0" marR="0" algn="ctr">
                        <a:lnSpc>
                          <a:spcPct val="115000"/>
                        </a:lnSpc>
                        <a:spcBef>
                          <a:spcPts val="0"/>
                        </a:spcBef>
                        <a:spcAft>
                          <a:spcPts val="0"/>
                        </a:spcAft>
                      </a:pPr>
                      <a:r>
                        <a:rPr lang="en-US" sz="1400" dirty="0">
                          <a:effectLst/>
                        </a:rPr>
                        <a:t>Countries</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tx1">
                        <a:lumMod val="75000"/>
                        <a:lumOff val="25000"/>
                      </a:schemeClr>
                    </a:solidFill>
                  </a:tcPr>
                </a:tc>
                <a:tc>
                  <a:txBody>
                    <a:bodyPr/>
                    <a:lstStyle/>
                    <a:p>
                      <a:pPr marL="0" marR="0" algn="ctr">
                        <a:lnSpc>
                          <a:spcPct val="115000"/>
                        </a:lnSpc>
                        <a:spcBef>
                          <a:spcPts val="0"/>
                        </a:spcBef>
                        <a:spcAft>
                          <a:spcPts val="0"/>
                        </a:spcAft>
                      </a:pPr>
                      <a:r>
                        <a:rPr lang="en-US" sz="1400" dirty="0">
                          <a:effectLst/>
                        </a:rPr>
                        <a:t>Probability of Attending</a:t>
                      </a:r>
                    </a:p>
                    <a:p>
                      <a:pPr marL="0" marR="0" algn="ctr">
                        <a:lnSpc>
                          <a:spcPct val="115000"/>
                        </a:lnSpc>
                        <a:spcBef>
                          <a:spcPts val="0"/>
                        </a:spcBef>
                        <a:spcAft>
                          <a:spcPts val="0"/>
                        </a:spcAft>
                      </a:pPr>
                      <a:r>
                        <a:rPr lang="en-US" sz="1400" dirty="0">
                          <a:effectLst/>
                        </a:rPr>
                        <a:t>Tertiary Education (Odds Ratio)</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tx1">
                        <a:lumMod val="75000"/>
                        <a:lumOff val="25000"/>
                      </a:schemeClr>
                    </a:solidFill>
                  </a:tcPr>
                </a:tc>
                <a:extLst>
                  <a:ext uri="{0D108BD9-81ED-4DB2-BD59-A6C34878D82A}">
                    <a16:rowId xmlns:a16="http://schemas.microsoft.com/office/drawing/2014/main" val="1322329940"/>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Australia</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4.3</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248793532"/>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Austria</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5.1</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72662104"/>
                  </a:ext>
                </a:extLst>
              </a:tr>
              <a:tr h="304900">
                <a:tc>
                  <a:txBody>
                    <a:bodyPr/>
                    <a:lstStyle/>
                    <a:p>
                      <a:pPr marL="0" marR="0" algn="ctr">
                        <a:lnSpc>
                          <a:spcPct val="115000"/>
                        </a:lnSpc>
                        <a:spcBef>
                          <a:spcPts val="0"/>
                        </a:spcBef>
                        <a:spcAft>
                          <a:spcPts val="0"/>
                        </a:spcAft>
                      </a:pPr>
                      <a:r>
                        <a:rPr lang="en-US" sz="1400">
                          <a:solidFill>
                            <a:schemeClr val="tx1">
                              <a:lumMod val="90000"/>
                              <a:lumOff val="10000"/>
                            </a:schemeClr>
                          </a:solidFill>
                          <a:effectLst/>
                        </a:rPr>
                        <a:t>Canada</a:t>
                      </a:r>
                      <a:endParaRPr lang="en-US" sz="140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2.6</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07758044"/>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Denmark</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3.0</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80353175"/>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Finland</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1.4</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835412235"/>
                  </a:ext>
                </a:extLst>
              </a:tr>
              <a:tr h="304900">
                <a:tc>
                  <a:txBody>
                    <a:bodyPr/>
                    <a:lstStyle/>
                    <a:p>
                      <a:pPr marL="0" marR="0" algn="ctr">
                        <a:lnSpc>
                          <a:spcPct val="115000"/>
                        </a:lnSpc>
                        <a:spcBef>
                          <a:spcPts val="0"/>
                        </a:spcBef>
                        <a:spcAft>
                          <a:spcPts val="0"/>
                        </a:spcAft>
                      </a:pPr>
                      <a:r>
                        <a:rPr lang="en-US" sz="1400">
                          <a:solidFill>
                            <a:schemeClr val="tx1">
                              <a:lumMod val="90000"/>
                              <a:lumOff val="10000"/>
                            </a:schemeClr>
                          </a:solidFill>
                          <a:effectLst/>
                        </a:rPr>
                        <a:t>South Korea</a:t>
                      </a:r>
                      <a:endParaRPr lang="en-US" sz="140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1.1</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577927102"/>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Netherlands</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2.8</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724988428"/>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Norway</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2.0</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938732554"/>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Poland</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a:effectLst/>
                        </a:rPr>
                        <a:t>9.5</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833340106"/>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Sweden</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2.3</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733857622"/>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Switzerland</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6.8</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625037442"/>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United Kingdom (England)</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6.3</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98069"/>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United States</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6.8</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451297921"/>
                  </a:ext>
                </a:extLst>
              </a:tr>
              <a:tr h="304900">
                <a:tc>
                  <a:txBody>
                    <a:bodyPr/>
                    <a:lstStyle/>
                    <a:p>
                      <a:pPr marL="0" marR="0" algn="ctr">
                        <a:lnSpc>
                          <a:spcPct val="115000"/>
                        </a:lnSpc>
                        <a:spcBef>
                          <a:spcPts val="0"/>
                        </a:spcBef>
                        <a:spcAft>
                          <a:spcPts val="0"/>
                        </a:spcAft>
                      </a:pPr>
                      <a:r>
                        <a:rPr lang="en-US" sz="1400" dirty="0">
                          <a:solidFill>
                            <a:schemeClr val="tx1">
                              <a:lumMod val="90000"/>
                              <a:lumOff val="10000"/>
                            </a:schemeClr>
                          </a:solidFill>
                          <a:effectLst/>
                        </a:rPr>
                        <a:t>OECD average</a:t>
                      </a:r>
                      <a:endParaRPr lang="en-US" sz="1400" dirty="0">
                        <a:solidFill>
                          <a:schemeClr val="tx1">
                            <a:lumMod val="90000"/>
                            <a:lumOff val="10000"/>
                          </a:schemeClr>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marL="0" marR="0" algn="ctr">
                        <a:lnSpc>
                          <a:spcPct val="115000"/>
                        </a:lnSpc>
                        <a:spcBef>
                          <a:spcPts val="0"/>
                        </a:spcBef>
                        <a:spcAft>
                          <a:spcPts val="0"/>
                        </a:spcAft>
                      </a:pPr>
                      <a:r>
                        <a:rPr lang="en-US" sz="1400" dirty="0">
                          <a:effectLst/>
                        </a:rPr>
                        <a:t>4.5</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850460812"/>
                  </a:ext>
                </a:extLst>
              </a:tr>
            </a:tbl>
          </a:graphicData>
        </a:graphic>
      </p:graphicFrame>
    </p:spTree>
    <p:extLst>
      <p:ext uri="{BB962C8B-B14F-4D97-AF65-F5344CB8AC3E}">
        <p14:creationId xmlns:p14="http://schemas.microsoft.com/office/powerpoint/2010/main" val="32603952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Grp="1" noChangeArrowheads="1"/>
          </p:cNvSpPr>
          <p:nvPr>
            <p:ph type="title"/>
          </p:nvPr>
        </p:nvSpPr>
        <p:spPr>
          <a:xfrm>
            <a:off x="-304800" y="-76200"/>
            <a:ext cx="8305800" cy="1143000"/>
          </a:xfrm>
        </p:spPr>
        <p:txBody>
          <a:bodyPr/>
          <a:lstStyle/>
          <a:p>
            <a:br>
              <a:rPr lang="en-US" sz="4000" dirty="0"/>
            </a:br>
            <a:r>
              <a:rPr lang="en-US" sz="4000" dirty="0">
                <a:solidFill>
                  <a:schemeClr val="bg1"/>
                </a:solidFill>
              </a:rPr>
              <a:t>Graduation Rates in Romania</a:t>
            </a:r>
            <a:endParaRPr lang="en-US" sz="4000" b="0" dirty="0">
              <a:solidFill>
                <a:schemeClr val="bg1"/>
              </a:solidFill>
            </a:endParaRPr>
          </a:p>
        </p:txBody>
      </p:sp>
      <p:sp>
        <p:nvSpPr>
          <p:cNvPr id="659459" name="Rectangle 3"/>
          <p:cNvSpPr>
            <a:spLocks noGrp="1" noChangeArrowheads="1"/>
          </p:cNvSpPr>
          <p:nvPr>
            <p:ph type="body" idx="1"/>
          </p:nvPr>
        </p:nvSpPr>
        <p:spPr>
          <a:xfrm>
            <a:off x="-1143000" y="1981200"/>
            <a:ext cx="8229600" cy="4114800"/>
          </a:xfrm>
        </p:spPr>
        <p:txBody>
          <a:bodyPr/>
          <a:lstStyle/>
          <a:p>
            <a:pPr>
              <a:spcAft>
                <a:spcPct val="20000"/>
              </a:spcAft>
              <a:buFontTx/>
              <a:buNone/>
            </a:pPr>
            <a:endParaRPr lang="en-US"/>
          </a:p>
          <a:p>
            <a:pPr>
              <a:spcAft>
                <a:spcPct val="20000"/>
              </a:spcAft>
              <a:buFontTx/>
              <a:buNone/>
            </a:pPr>
            <a:endParaRPr lang="en-US"/>
          </a:p>
          <a:p>
            <a:pPr>
              <a:spcAft>
                <a:spcPct val="20000"/>
              </a:spcAft>
            </a:pPr>
            <a:endParaRPr lang="en-US"/>
          </a:p>
          <a:p>
            <a:pPr>
              <a:buFontTx/>
              <a:buNone/>
            </a:pPr>
            <a:endParaRPr lang="en-US"/>
          </a:p>
          <a:p>
            <a:endParaRPr lang="en-US"/>
          </a:p>
        </p:txBody>
      </p:sp>
      <p:sp>
        <p:nvSpPr>
          <p:cNvPr id="659460" name="Rectangle 4"/>
          <p:cNvSpPr>
            <a:spLocks noChangeArrowheads="1"/>
          </p:cNvSpPr>
          <p:nvPr/>
        </p:nvSpPr>
        <p:spPr bwMode="auto">
          <a:xfrm>
            <a:off x="1295400" y="3198813"/>
            <a:ext cx="6064250" cy="457200"/>
          </a:xfrm>
          <a:prstGeom prst="rect">
            <a:avLst/>
          </a:prstGeom>
          <a:noFill/>
          <a:ln w="9525" algn="ctr">
            <a:noFill/>
            <a:miter lim="800000"/>
            <a:headEnd/>
            <a:tailEnd/>
          </a:ln>
          <a:effectLst/>
        </p:spPr>
        <p:txBody>
          <a:bodyPr anchor="ctr">
            <a:spAutoFit/>
          </a:bodyPr>
          <a:lstStyle/>
          <a:p>
            <a:pPr algn="l">
              <a:lnSpc>
                <a:spcPct val="100000"/>
              </a:lnSpc>
              <a:spcBef>
                <a:spcPct val="0"/>
              </a:spcBef>
              <a:buClrTx/>
            </a:pPr>
            <a:endParaRPr lang="en-US">
              <a:effectLst>
                <a:outerShdw blurRad="38100" dist="38100" dir="2700000" algn="tl">
                  <a:srgbClr val="C0C0C0"/>
                </a:outerShdw>
              </a:effectLst>
            </a:endParaRPr>
          </a:p>
        </p:txBody>
      </p:sp>
      <p:sp>
        <p:nvSpPr>
          <p:cNvPr id="9" name="Rectangle 8"/>
          <p:cNvSpPr/>
          <p:nvPr/>
        </p:nvSpPr>
        <p:spPr bwMode="auto">
          <a:xfrm>
            <a:off x="6705600" y="4800600"/>
            <a:ext cx="304800" cy="6096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80000"/>
              </a:lnSpc>
              <a:spcBef>
                <a:spcPct val="20000"/>
              </a:spcBef>
              <a:spcAft>
                <a:spcPct val="0"/>
              </a:spcAft>
              <a:buClr>
                <a:schemeClr val="bg1"/>
              </a:buClr>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Rectangle 9"/>
          <p:cNvSpPr/>
          <p:nvPr/>
        </p:nvSpPr>
        <p:spPr bwMode="auto">
          <a:xfrm>
            <a:off x="6629400" y="4800600"/>
            <a:ext cx="381000" cy="6858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80000"/>
              </a:lnSpc>
              <a:spcBef>
                <a:spcPct val="20000"/>
              </a:spcBef>
              <a:spcAft>
                <a:spcPct val="0"/>
              </a:spcAft>
              <a:buClr>
                <a:schemeClr val="bg1"/>
              </a:buClr>
              <a:buSzTx/>
              <a:buFontTx/>
              <a:buNone/>
              <a:tabLst/>
            </a:pPr>
            <a:endParaRPr kumimoji="0" lang="en-US" sz="2400" b="0" i="0" u="none" strike="noStrike" cap="none" normalizeH="0" baseline="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11" name="Chart 10"/>
          <p:cNvGraphicFramePr/>
          <p:nvPr/>
        </p:nvGraphicFramePr>
        <p:xfrm>
          <a:off x="381000" y="1600200"/>
          <a:ext cx="8153400" cy="5105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44852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0156"/>
            <a:ext cx="8042276" cy="1336956"/>
          </a:xfrm>
        </p:spPr>
        <p:txBody>
          <a:bodyPr/>
          <a:lstStyle/>
          <a:p>
            <a:r>
              <a:rPr lang="es-ES_tradnl" sz="3600" dirty="0" err="1">
                <a:solidFill>
                  <a:srgbClr val="FFFFFF"/>
                </a:solidFill>
              </a:rPr>
              <a:t>Major</a:t>
            </a:r>
            <a:r>
              <a:rPr lang="es-ES_tradnl" sz="3600" dirty="0">
                <a:solidFill>
                  <a:srgbClr val="FFFFFF"/>
                </a:solidFill>
              </a:rPr>
              <a:t> </a:t>
            </a:r>
            <a:r>
              <a:rPr lang="es-ES_tradnl" sz="3600" dirty="0" err="1">
                <a:solidFill>
                  <a:srgbClr val="FFFFFF"/>
                </a:solidFill>
              </a:rPr>
              <a:t>Trends</a:t>
            </a:r>
            <a:endParaRPr lang="es-ES_tradnl" sz="3600" dirty="0">
              <a:solidFill>
                <a:srgbClr val="FFFFFF"/>
              </a:solidFill>
            </a:endParaRPr>
          </a:p>
        </p:txBody>
      </p:sp>
      <p:sp>
        <p:nvSpPr>
          <p:cNvPr id="3" name="Content Placeholder 2"/>
          <p:cNvSpPr>
            <a:spLocks noGrp="1"/>
          </p:cNvSpPr>
          <p:nvPr>
            <p:ph idx="1"/>
          </p:nvPr>
        </p:nvSpPr>
        <p:spPr>
          <a:xfrm>
            <a:off x="990600" y="1905000"/>
            <a:ext cx="7585076" cy="4800600"/>
          </a:xfrm>
        </p:spPr>
        <p:txBody>
          <a:bodyPr>
            <a:normAutofit/>
          </a:bodyPr>
          <a:lstStyle/>
          <a:p>
            <a:pPr>
              <a:spcAft>
                <a:spcPts val="1200"/>
              </a:spcAft>
              <a:buClr>
                <a:srgbClr val="000090"/>
              </a:buClr>
            </a:pPr>
            <a:r>
              <a:rPr lang="es-CO" dirty="0" err="1"/>
              <a:t>Demographics</a:t>
            </a:r>
            <a:r>
              <a:rPr lang="es-CO" dirty="0"/>
              <a:t> &amp; </a:t>
            </a:r>
            <a:r>
              <a:rPr lang="es-CO" dirty="0" err="1"/>
              <a:t>resources</a:t>
            </a:r>
            <a:endParaRPr lang="es-CO" dirty="0"/>
          </a:p>
          <a:p>
            <a:pPr>
              <a:spcAft>
                <a:spcPts val="1200"/>
              </a:spcAft>
              <a:buClr>
                <a:srgbClr val="000090"/>
              </a:buClr>
            </a:pPr>
            <a:r>
              <a:rPr lang="es-CO" dirty="0" err="1"/>
              <a:t>Knowledge</a:t>
            </a:r>
            <a:r>
              <a:rPr lang="es-CO" dirty="0"/>
              <a:t> </a:t>
            </a:r>
            <a:r>
              <a:rPr lang="es-CO" dirty="0" err="1"/>
              <a:t>Economy</a:t>
            </a:r>
            <a:r>
              <a:rPr lang="es-CO" dirty="0"/>
              <a:t> and </a:t>
            </a:r>
            <a:r>
              <a:rPr lang="es-CO" dirty="0" err="1"/>
              <a:t>Revolution</a:t>
            </a:r>
            <a:r>
              <a:rPr lang="es-CO" dirty="0"/>
              <a:t> 4.0</a:t>
            </a:r>
          </a:p>
          <a:p>
            <a:pPr>
              <a:spcAft>
                <a:spcPts val="1200"/>
              </a:spcAft>
              <a:buClr>
                <a:srgbClr val="000090"/>
              </a:buClr>
            </a:pPr>
            <a:r>
              <a:rPr lang="es-CO" dirty="0" err="1"/>
              <a:t>Advanced</a:t>
            </a:r>
            <a:r>
              <a:rPr lang="es-CO" dirty="0"/>
              <a:t> </a:t>
            </a:r>
            <a:r>
              <a:rPr lang="es-CO" dirty="0" err="1"/>
              <a:t>technology</a:t>
            </a:r>
            <a:endParaRPr lang="es-CO" dirty="0"/>
          </a:p>
          <a:p>
            <a:pPr>
              <a:spcAft>
                <a:spcPts val="1200"/>
              </a:spcAft>
              <a:buClr>
                <a:srgbClr val="000090"/>
              </a:buClr>
            </a:pPr>
            <a:r>
              <a:rPr lang="es-CO" dirty="0"/>
              <a:t>Global rankings</a:t>
            </a:r>
          </a:p>
          <a:p>
            <a:pPr>
              <a:spcAft>
                <a:spcPts val="1200"/>
              </a:spcAft>
              <a:buClr>
                <a:srgbClr val="000090"/>
              </a:buClr>
            </a:pPr>
            <a:r>
              <a:rPr lang="es-CO" dirty="0"/>
              <a:t>Post-</a:t>
            </a:r>
            <a:r>
              <a:rPr lang="es-CO" dirty="0" err="1"/>
              <a:t>Truth</a:t>
            </a:r>
            <a:endParaRPr lang="es-CO" dirty="0"/>
          </a:p>
          <a:p>
            <a:pPr>
              <a:lnSpc>
                <a:spcPct val="120000"/>
              </a:lnSpc>
              <a:buClr>
                <a:srgbClr val="000090"/>
              </a:buClr>
            </a:pPr>
            <a:endParaRPr lang="es-CO" dirty="0"/>
          </a:p>
          <a:p>
            <a:pPr marL="0" indent="0">
              <a:lnSpc>
                <a:spcPct val="120000"/>
              </a:lnSpc>
              <a:buClr>
                <a:srgbClr val="000090"/>
              </a:buClr>
              <a:buNone/>
            </a:pPr>
            <a:endParaRPr lang="es-CO" dirty="0"/>
          </a:p>
        </p:txBody>
      </p:sp>
    </p:spTree>
    <p:extLst>
      <p:ext uri="{BB962C8B-B14F-4D97-AF65-F5344CB8AC3E}">
        <p14:creationId xmlns:p14="http://schemas.microsoft.com/office/powerpoint/2010/main" val="28007300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AEAF1-B894-0B49-96DF-659C626888DD}"/>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E5F6B99A-5C90-FC47-83A6-0F80F2C16E4F}"/>
              </a:ext>
            </a:extLst>
          </p:cNvPr>
          <p:cNvGraphicFramePr>
            <a:graphicFrameLocks noGrp="1"/>
          </p:cNvGraphicFramePr>
          <p:nvPr>
            <p:ph idx="1"/>
            <p:extLst>
              <p:ext uri="{D42A27DB-BD31-4B8C-83A1-F6EECF244321}">
                <p14:modId xmlns:p14="http://schemas.microsoft.com/office/powerpoint/2010/main" val="761813954"/>
              </p:ext>
            </p:extLst>
          </p:nvPr>
        </p:nvGraphicFramePr>
        <p:xfrm>
          <a:off x="0" y="0"/>
          <a:ext cx="9143999" cy="6858006"/>
        </p:xfrm>
        <a:graphic>
          <a:graphicData uri="http://schemas.openxmlformats.org/drawingml/2006/table">
            <a:tbl>
              <a:tblPr firstRow="1" firstCol="1" bandRow="1">
                <a:tableStyleId>{5C22544A-7EE6-4342-B048-85BDC9FD1C3A}</a:tableStyleId>
              </a:tblPr>
              <a:tblGrid>
                <a:gridCol w="2597738">
                  <a:extLst>
                    <a:ext uri="{9D8B030D-6E8A-4147-A177-3AD203B41FA5}">
                      <a16:colId xmlns:a16="http://schemas.microsoft.com/office/drawing/2014/main" val="2637054362"/>
                    </a:ext>
                  </a:extLst>
                </a:gridCol>
                <a:gridCol w="2154269">
                  <a:extLst>
                    <a:ext uri="{9D8B030D-6E8A-4147-A177-3AD203B41FA5}">
                      <a16:colId xmlns:a16="http://schemas.microsoft.com/office/drawing/2014/main" val="351168272"/>
                    </a:ext>
                  </a:extLst>
                </a:gridCol>
                <a:gridCol w="2195996">
                  <a:extLst>
                    <a:ext uri="{9D8B030D-6E8A-4147-A177-3AD203B41FA5}">
                      <a16:colId xmlns:a16="http://schemas.microsoft.com/office/drawing/2014/main" val="1403651218"/>
                    </a:ext>
                  </a:extLst>
                </a:gridCol>
                <a:gridCol w="2195996">
                  <a:extLst>
                    <a:ext uri="{9D8B030D-6E8A-4147-A177-3AD203B41FA5}">
                      <a16:colId xmlns:a16="http://schemas.microsoft.com/office/drawing/2014/main" val="1001531722"/>
                    </a:ext>
                  </a:extLst>
                </a:gridCol>
              </a:tblGrid>
              <a:tr h="477597">
                <a:tc>
                  <a:txBody>
                    <a:bodyPr/>
                    <a:lstStyle/>
                    <a:p>
                      <a:pPr marL="0" marR="0" algn="ctr">
                        <a:lnSpc>
                          <a:spcPct val="115000"/>
                        </a:lnSpc>
                        <a:spcBef>
                          <a:spcPts val="600"/>
                        </a:spcBef>
                        <a:spcAft>
                          <a:spcPts val="600"/>
                        </a:spcAft>
                      </a:pPr>
                      <a:r>
                        <a:rPr lang="en-US" sz="1400" dirty="0">
                          <a:effectLst/>
                        </a:rPr>
                        <a:t>Countries</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600"/>
                        </a:spcBef>
                        <a:spcAft>
                          <a:spcPts val="600"/>
                        </a:spcAft>
                      </a:pPr>
                      <a:r>
                        <a:rPr lang="en-US" sz="1400" dirty="0">
                          <a:effectLst/>
                        </a:rPr>
                        <a:t>2008</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600"/>
                        </a:spcBef>
                        <a:spcAft>
                          <a:spcPts val="600"/>
                        </a:spcAft>
                      </a:pPr>
                      <a:r>
                        <a:rPr lang="en-US" sz="1400" dirty="0">
                          <a:effectLst/>
                        </a:rPr>
                        <a:t>2013</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600"/>
                        </a:spcBef>
                        <a:spcAft>
                          <a:spcPts val="600"/>
                        </a:spcAft>
                      </a:pPr>
                      <a:r>
                        <a:rPr lang="en-US" sz="1400" dirty="0">
                          <a:effectLst/>
                        </a:rPr>
                        <a:t>2019</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052709196"/>
                  </a:ext>
                </a:extLst>
              </a:tr>
              <a:tr h="335811">
                <a:tc>
                  <a:txBody>
                    <a:bodyPr/>
                    <a:lstStyle/>
                    <a:p>
                      <a:pPr marL="0" marR="0" algn="ctr">
                        <a:lnSpc>
                          <a:spcPct val="115000"/>
                        </a:lnSpc>
                        <a:spcBef>
                          <a:spcPts val="0"/>
                        </a:spcBef>
                        <a:spcAft>
                          <a:spcPts val="0"/>
                        </a:spcAft>
                      </a:pPr>
                      <a:r>
                        <a:rPr lang="en-US" sz="1200" b="1" dirty="0">
                          <a:effectLst/>
                        </a:rPr>
                        <a:t>Austria</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5.9%</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17.4%</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30.4%</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3241444584"/>
                  </a:ext>
                </a:extLst>
              </a:tr>
              <a:tr h="335811">
                <a:tc>
                  <a:txBody>
                    <a:bodyPr/>
                    <a:lstStyle/>
                    <a:p>
                      <a:pPr marL="0" marR="0" algn="ctr">
                        <a:lnSpc>
                          <a:spcPct val="115000"/>
                        </a:lnSpc>
                        <a:spcBef>
                          <a:spcPts val="0"/>
                        </a:spcBef>
                        <a:spcAft>
                          <a:spcPts val="0"/>
                        </a:spcAft>
                      </a:pPr>
                      <a:r>
                        <a:rPr lang="en-US" sz="1200" b="1" dirty="0">
                          <a:effectLst/>
                        </a:rPr>
                        <a:t>Belgium</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0%</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9.1%</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9.1%</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2156500531"/>
                  </a:ext>
                </a:extLst>
              </a:tr>
              <a:tr h="335811">
                <a:tc>
                  <a:txBody>
                    <a:bodyPr/>
                    <a:lstStyle/>
                    <a:p>
                      <a:pPr marL="0" marR="0" algn="ctr">
                        <a:lnSpc>
                          <a:spcPct val="115000"/>
                        </a:lnSpc>
                        <a:spcBef>
                          <a:spcPts val="0"/>
                        </a:spcBef>
                        <a:spcAft>
                          <a:spcPts val="0"/>
                        </a:spcAft>
                      </a:pPr>
                      <a:r>
                        <a:rPr lang="en-US" sz="1200">
                          <a:effectLst/>
                        </a:rPr>
                        <a:t>Bulgaria</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7.1%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18.1%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11.1%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2690384442"/>
                  </a:ext>
                </a:extLst>
              </a:tr>
              <a:tr h="335811">
                <a:tc>
                  <a:txBody>
                    <a:bodyPr/>
                    <a:lstStyle/>
                    <a:p>
                      <a:pPr marL="0" marR="0" algn="ctr">
                        <a:lnSpc>
                          <a:spcPct val="115000"/>
                        </a:lnSpc>
                        <a:spcBef>
                          <a:spcPts val="0"/>
                        </a:spcBef>
                        <a:spcAft>
                          <a:spcPts val="0"/>
                        </a:spcAft>
                      </a:pPr>
                      <a:r>
                        <a:rPr lang="en-US" sz="1200" dirty="0">
                          <a:effectLst/>
                        </a:rPr>
                        <a:t>Czech Republic</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5.0%</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5.6%</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088785887"/>
                  </a:ext>
                </a:extLst>
              </a:tr>
              <a:tr h="335811">
                <a:tc>
                  <a:txBody>
                    <a:bodyPr/>
                    <a:lstStyle/>
                    <a:p>
                      <a:pPr marL="0" marR="0" algn="ctr">
                        <a:lnSpc>
                          <a:spcPct val="115000"/>
                        </a:lnSpc>
                        <a:spcBef>
                          <a:spcPts val="0"/>
                        </a:spcBef>
                        <a:spcAft>
                          <a:spcPts val="0"/>
                        </a:spcAft>
                      </a:pPr>
                      <a:r>
                        <a:rPr lang="en-US" sz="1200" dirty="0">
                          <a:effectLst/>
                        </a:rPr>
                        <a:t>Denmark</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n.a.</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n.a.</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16.7%</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75277976"/>
                  </a:ext>
                </a:extLst>
              </a:tr>
              <a:tr h="335811">
                <a:tc>
                  <a:txBody>
                    <a:bodyPr/>
                    <a:lstStyle/>
                    <a:p>
                      <a:pPr marL="0" marR="0" algn="ctr">
                        <a:lnSpc>
                          <a:spcPct val="115000"/>
                        </a:lnSpc>
                        <a:spcBef>
                          <a:spcPts val="0"/>
                        </a:spcBef>
                        <a:spcAft>
                          <a:spcPts val="0"/>
                        </a:spcAft>
                      </a:pPr>
                      <a:r>
                        <a:rPr lang="en-US" sz="1200" dirty="0">
                          <a:effectLst/>
                        </a:rPr>
                        <a:t>Finland</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11.8%</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30.8%</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23.1%</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368244955"/>
                  </a:ext>
                </a:extLst>
              </a:tr>
              <a:tr h="335811">
                <a:tc>
                  <a:txBody>
                    <a:bodyPr/>
                    <a:lstStyle/>
                    <a:p>
                      <a:pPr marL="0" marR="0" algn="ctr">
                        <a:lnSpc>
                          <a:spcPct val="115000"/>
                        </a:lnSpc>
                        <a:spcBef>
                          <a:spcPts val="0"/>
                        </a:spcBef>
                        <a:spcAft>
                          <a:spcPts val="0"/>
                        </a:spcAft>
                      </a:pPr>
                      <a:r>
                        <a:rPr lang="en-US" sz="1200">
                          <a:effectLst/>
                        </a:rPr>
                        <a:t>France</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8.5%</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10.7%</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17.1%</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379448093"/>
                  </a:ext>
                </a:extLst>
              </a:tr>
              <a:tr h="335811">
                <a:tc>
                  <a:txBody>
                    <a:bodyPr/>
                    <a:lstStyle/>
                    <a:p>
                      <a:pPr marL="0" marR="0" algn="ctr">
                        <a:lnSpc>
                          <a:spcPct val="115000"/>
                        </a:lnSpc>
                        <a:spcBef>
                          <a:spcPts val="0"/>
                        </a:spcBef>
                        <a:spcAft>
                          <a:spcPts val="0"/>
                        </a:spcAft>
                      </a:pPr>
                      <a:r>
                        <a:rPr lang="en-US" sz="1200" dirty="0">
                          <a:effectLst/>
                        </a:rPr>
                        <a:t>Germany</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5.1%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13.3%</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23.4%</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358429348"/>
                  </a:ext>
                </a:extLst>
              </a:tr>
              <a:tr h="335811">
                <a:tc>
                  <a:txBody>
                    <a:bodyPr/>
                    <a:lstStyle/>
                    <a:p>
                      <a:pPr marL="0" marR="0" algn="ctr">
                        <a:lnSpc>
                          <a:spcPct val="115000"/>
                        </a:lnSpc>
                        <a:spcBef>
                          <a:spcPts val="0"/>
                        </a:spcBef>
                        <a:spcAft>
                          <a:spcPts val="0"/>
                        </a:spcAft>
                      </a:pPr>
                      <a:r>
                        <a:rPr lang="en-US" sz="1200">
                          <a:effectLst/>
                        </a:rPr>
                        <a:t>Italy</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1.7%</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6.8%</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3.6%</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2926142276"/>
                  </a:ext>
                </a:extLst>
              </a:tr>
              <a:tr h="335811">
                <a:tc>
                  <a:txBody>
                    <a:bodyPr/>
                    <a:lstStyle/>
                    <a:p>
                      <a:pPr marL="0" marR="0" algn="ctr">
                        <a:lnSpc>
                          <a:spcPct val="115000"/>
                        </a:lnSpc>
                        <a:spcBef>
                          <a:spcPts val="0"/>
                        </a:spcBef>
                        <a:spcAft>
                          <a:spcPts val="0"/>
                        </a:spcAft>
                      </a:pPr>
                      <a:r>
                        <a:rPr lang="en-US" sz="1200" dirty="0">
                          <a:effectLst/>
                        </a:rPr>
                        <a:t>Netherlands</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7.1%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28.6%</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150905969"/>
                  </a:ext>
                </a:extLst>
              </a:tr>
              <a:tr h="335811">
                <a:tc>
                  <a:txBody>
                    <a:bodyPr/>
                    <a:lstStyle/>
                    <a:p>
                      <a:pPr marL="0" marR="0" algn="ctr">
                        <a:lnSpc>
                          <a:spcPct val="115000"/>
                        </a:lnSpc>
                        <a:spcBef>
                          <a:spcPts val="0"/>
                        </a:spcBef>
                        <a:spcAft>
                          <a:spcPts val="0"/>
                        </a:spcAft>
                      </a:pPr>
                      <a:r>
                        <a:rPr lang="en-US" sz="1200">
                          <a:effectLst/>
                        </a:rPr>
                        <a:t>Norway</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11.1%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33.3%</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3300556298"/>
                  </a:ext>
                </a:extLst>
              </a:tr>
              <a:tr h="335811">
                <a:tc>
                  <a:txBody>
                    <a:bodyPr/>
                    <a:lstStyle/>
                    <a:p>
                      <a:pPr marL="0" marR="0" algn="ctr">
                        <a:lnSpc>
                          <a:spcPct val="115000"/>
                        </a:lnSpc>
                        <a:spcBef>
                          <a:spcPts val="0"/>
                        </a:spcBef>
                        <a:spcAft>
                          <a:spcPts val="0"/>
                        </a:spcAft>
                      </a:pPr>
                      <a:r>
                        <a:rPr lang="en-US" sz="1200" dirty="0">
                          <a:effectLst/>
                        </a:rPr>
                        <a:t>Poland</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4197825064"/>
                  </a:ext>
                </a:extLst>
              </a:tr>
              <a:tr h="335811">
                <a:tc>
                  <a:txBody>
                    <a:bodyPr/>
                    <a:lstStyle/>
                    <a:p>
                      <a:pPr marL="0" marR="0" algn="ctr">
                        <a:lnSpc>
                          <a:spcPct val="115000"/>
                        </a:lnSpc>
                        <a:spcBef>
                          <a:spcPts val="0"/>
                        </a:spcBef>
                        <a:spcAft>
                          <a:spcPts val="0"/>
                        </a:spcAft>
                      </a:pPr>
                      <a:r>
                        <a:rPr lang="en-US" sz="1200" b="1" dirty="0">
                          <a:effectLst/>
                        </a:rPr>
                        <a:t>Romania</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7.1%</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10.0%</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b="0" dirty="0">
                          <a:effectLst/>
                        </a:rPr>
                        <a:t>0%</a:t>
                      </a:r>
                      <a:endParaRPr lang="en-US" sz="1200" b="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695520188"/>
                  </a:ext>
                </a:extLst>
              </a:tr>
              <a:tr h="335811">
                <a:tc>
                  <a:txBody>
                    <a:bodyPr/>
                    <a:lstStyle/>
                    <a:p>
                      <a:pPr marL="0" marR="0" algn="ctr">
                        <a:lnSpc>
                          <a:spcPct val="115000"/>
                        </a:lnSpc>
                        <a:spcBef>
                          <a:spcPts val="0"/>
                        </a:spcBef>
                        <a:spcAft>
                          <a:spcPts val="0"/>
                        </a:spcAft>
                      </a:pPr>
                      <a:r>
                        <a:rPr lang="en-US" sz="1200" dirty="0">
                          <a:effectLst/>
                        </a:rPr>
                        <a:t>Russia</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5.6%</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9.1%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13.3%</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955223761"/>
                  </a:ext>
                </a:extLst>
              </a:tr>
              <a:tr h="335811">
                <a:tc>
                  <a:txBody>
                    <a:bodyPr/>
                    <a:lstStyle/>
                    <a:p>
                      <a:pPr marL="0" marR="0" algn="ctr">
                        <a:lnSpc>
                          <a:spcPct val="115000"/>
                        </a:lnSpc>
                        <a:spcBef>
                          <a:spcPts val="0"/>
                        </a:spcBef>
                        <a:spcAft>
                          <a:spcPts val="0"/>
                        </a:spcAft>
                      </a:pPr>
                      <a:r>
                        <a:rPr lang="en-US" sz="1200" dirty="0">
                          <a:effectLst/>
                        </a:rPr>
                        <a:t>Spain</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9.8%</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10.9%</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12.0%</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2616860067"/>
                  </a:ext>
                </a:extLst>
              </a:tr>
              <a:tr h="335811">
                <a:tc>
                  <a:txBody>
                    <a:bodyPr/>
                    <a:lstStyle/>
                    <a:p>
                      <a:pPr marL="0" marR="0" algn="ctr">
                        <a:lnSpc>
                          <a:spcPct val="115000"/>
                        </a:lnSpc>
                        <a:spcBef>
                          <a:spcPts val="0"/>
                        </a:spcBef>
                        <a:spcAft>
                          <a:spcPts val="0"/>
                        </a:spcAft>
                      </a:pPr>
                      <a:r>
                        <a:rPr lang="en-US" sz="1200" dirty="0">
                          <a:effectLst/>
                        </a:rPr>
                        <a:t>Sweden</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34.0%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44.0%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37.5%</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411226980"/>
                  </a:ext>
                </a:extLst>
              </a:tr>
              <a:tr h="335811">
                <a:tc>
                  <a:txBody>
                    <a:bodyPr/>
                    <a:lstStyle/>
                    <a:p>
                      <a:pPr marL="0" marR="0" algn="ctr">
                        <a:lnSpc>
                          <a:spcPct val="115000"/>
                        </a:lnSpc>
                        <a:spcBef>
                          <a:spcPts val="0"/>
                        </a:spcBef>
                        <a:spcAft>
                          <a:spcPts val="0"/>
                        </a:spcAft>
                      </a:pPr>
                      <a:r>
                        <a:rPr lang="en-US" sz="1200" dirty="0">
                          <a:effectLst/>
                        </a:rPr>
                        <a:t>Switzerland</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0%</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7.1%</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23.5%</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3575713351"/>
                  </a:ext>
                </a:extLst>
              </a:tr>
              <a:tr h="335811">
                <a:tc>
                  <a:txBody>
                    <a:bodyPr/>
                    <a:lstStyle/>
                    <a:p>
                      <a:pPr marL="0" marR="0" algn="ctr">
                        <a:lnSpc>
                          <a:spcPct val="115000"/>
                        </a:lnSpc>
                        <a:spcBef>
                          <a:spcPts val="0"/>
                        </a:spcBef>
                        <a:spcAft>
                          <a:spcPts val="0"/>
                        </a:spcAft>
                      </a:pPr>
                      <a:r>
                        <a:rPr lang="en-US" sz="1200" dirty="0">
                          <a:effectLst/>
                        </a:rPr>
                        <a:t>United Kingdom</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9.5%</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a:effectLst/>
                        </a:rPr>
                        <a:t>15.5%</a:t>
                      </a:r>
                      <a:endParaRPr lang="en-US" sz="120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0"/>
                        </a:spcAft>
                      </a:pPr>
                      <a:r>
                        <a:rPr lang="en-US" sz="1200" dirty="0">
                          <a:effectLst/>
                        </a:rPr>
                        <a:t>19.0%</a:t>
                      </a:r>
                      <a:endParaRPr lang="en-US" sz="12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1667816838"/>
                  </a:ext>
                </a:extLst>
              </a:tr>
              <a:tr h="335811">
                <a:tc>
                  <a:txBody>
                    <a:bodyPr/>
                    <a:lstStyle/>
                    <a:p>
                      <a:pPr marL="0" marR="0" algn="ctr">
                        <a:lnSpc>
                          <a:spcPct val="115000"/>
                        </a:lnSpc>
                        <a:spcBef>
                          <a:spcPts val="0"/>
                        </a:spcBef>
                        <a:spcAft>
                          <a:spcPts val="400"/>
                        </a:spcAft>
                      </a:pPr>
                      <a:r>
                        <a:rPr lang="en-US" sz="1200" b="1" dirty="0">
                          <a:effectLst/>
                        </a:rPr>
                        <a:t>European average</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400"/>
                        </a:spcAft>
                      </a:pPr>
                      <a:r>
                        <a:rPr lang="en-US" sz="1200" b="1" dirty="0">
                          <a:effectLst/>
                        </a:rPr>
                        <a:t>5.5%</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400"/>
                        </a:spcAft>
                      </a:pPr>
                      <a:r>
                        <a:rPr lang="en-US" sz="1200" b="1" dirty="0">
                          <a:effectLst/>
                        </a:rPr>
                        <a:t>10.3%</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tc>
                  <a:txBody>
                    <a:bodyPr/>
                    <a:lstStyle/>
                    <a:p>
                      <a:pPr marL="0" marR="0" algn="ctr">
                        <a:lnSpc>
                          <a:spcPct val="115000"/>
                        </a:lnSpc>
                        <a:spcBef>
                          <a:spcPts val="0"/>
                        </a:spcBef>
                        <a:spcAft>
                          <a:spcPts val="400"/>
                        </a:spcAft>
                      </a:pPr>
                      <a:r>
                        <a:rPr lang="en-US" sz="1200" b="1" dirty="0">
                          <a:effectLst/>
                        </a:rPr>
                        <a:t>14.3%</a:t>
                      </a:r>
                      <a:endParaRPr lang="en-US" sz="12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3804" marR="63804" marT="0" marB="0" anchor="ctr"/>
                </a:tc>
                <a:extLst>
                  <a:ext uri="{0D108BD9-81ED-4DB2-BD59-A6C34878D82A}">
                    <a16:rowId xmlns:a16="http://schemas.microsoft.com/office/drawing/2014/main" val="3590765520"/>
                  </a:ext>
                </a:extLst>
              </a:tr>
            </a:tbl>
          </a:graphicData>
        </a:graphic>
      </p:graphicFrame>
    </p:spTree>
    <p:extLst>
      <p:ext uri="{BB962C8B-B14F-4D97-AF65-F5344CB8AC3E}">
        <p14:creationId xmlns:p14="http://schemas.microsoft.com/office/powerpoint/2010/main" val="16557820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270156"/>
            <a:ext cx="8042276" cy="1336956"/>
          </a:xfrm>
        </p:spPr>
        <p:txBody>
          <a:bodyPr/>
          <a:lstStyle/>
          <a:p>
            <a:pPr algn="ctr"/>
            <a:r>
              <a:rPr lang="en-US" sz="3600" dirty="0">
                <a:solidFill>
                  <a:schemeClr val="bg1"/>
                </a:solidFill>
              </a:rPr>
              <a:t>Speaking the Truth</a:t>
            </a:r>
          </a:p>
        </p:txBody>
      </p:sp>
      <p:sp>
        <p:nvSpPr>
          <p:cNvPr id="4" name="Content Placeholder 3"/>
          <p:cNvSpPr>
            <a:spLocks noGrp="1"/>
          </p:cNvSpPr>
          <p:nvPr>
            <p:ph idx="1"/>
          </p:nvPr>
        </p:nvSpPr>
        <p:spPr>
          <a:xfrm>
            <a:off x="549275" y="1905000"/>
            <a:ext cx="8042276" cy="4800600"/>
          </a:xfrm>
        </p:spPr>
        <p:txBody>
          <a:bodyPr>
            <a:normAutofit fontScale="70000" lnSpcReduction="20000"/>
          </a:bodyPr>
          <a:lstStyle/>
          <a:p>
            <a:pPr marL="0" indent="0" algn="ctr">
              <a:lnSpc>
                <a:spcPct val="120000"/>
              </a:lnSpc>
              <a:buNone/>
            </a:pPr>
            <a:r>
              <a:rPr lang="en-US" sz="3200" dirty="0"/>
              <a:t>The whole problem of the world is that fools and fanatics are always so certain of themselves, but wiser people so full of doubts.</a:t>
            </a:r>
          </a:p>
          <a:p>
            <a:pPr marL="0" indent="0" algn="ctr">
              <a:lnSpc>
                <a:spcPct val="120000"/>
              </a:lnSpc>
              <a:buNone/>
            </a:pPr>
            <a:r>
              <a:rPr lang="en-US" sz="3200" i="1" dirty="0"/>
              <a:t>Bertrand Russell</a:t>
            </a:r>
          </a:p>
          <a:p>
            <a:pPr marL="0" indent="0" algn="ctr">
              <a:buNone/>
            </a:pPr>
            <a:endParaRPr lang="en-US" sz="3200" dirty="0"/>
          </a:p>
          <a:p>
            <a:pPr marL="0" indent="0" algn="ctr">
              <a:lnSpc>
                <a:spcPct val="120000"/>
              </a:lnSpc>
              <a:spcBef>
                <a:spcPts val="800"/>
              </a:spcBef>
              <a:buNone/>
            </a:pPr>
            <a:r>
              <a:rPr lang="en-US" sz="3200" dirty="0"/>
              <a:t>Social media networks have given a voice to legions of fools who, before, would speak only at local pubs and would not harm the community. Back then, they would be silenced immediately while, today, they have the same right to speak as a Nobel Prize winner.</a:t>
            </a:r>
          </a:p>
          <a:p>
            <a:pPr marL="0" indent="0" algn="ctr">
              <a:buNone/>
            </a:pPr>
            <a:r>
              <a:rPr lang="en-US" sz="3200" i="1" dirty="0"/>
              <a:t>Umberto Eco</a:t>
            </a:r>
          </a:p>
        </p:txBody>
      </p:sp>
    </p:spTree>
    <p:extLst>
      <p:ext uri="{BB962C8B-B14F-4D97-AF65-F5344CB8AC3E}">
        <p14:creationId xmlns:p14="http://schemas.microsoft.com/office/powerpoint/2010/main" val="7341658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724" y="-270156"/>
            <a:ext cx="8042276" cy="1336956"/>
          </a:xfrm>
        </p:spPr>
        <p:txBody>
          <a:bodyPr/>
          <a:lstStyle/>
          <a:p>
            <a:pPr algn="l"/>
            <a:r>
              <a:rPr lang="en-US" sz="3600" dirty="0">
                <a:solidFill>
                  <a:srgbClr val="FFFFFF"/>
                </a:solidFill>
              </a:rPr>
              <a:t>Fostering the Truth</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Scientific evidence</a:t>
            </a:r>
          </a:p>
          <a:p>
            <a:pPr>
              <a:spcAft>
                <a:spcPts val="1200"/>
              </a:spcAft>
              <a:buClr>
                <a:srgbClr val="000090"/>
              </a:buClr>
            </a:pPr>
            <a:r>
              <a:rPr lang="en-US" dirty="0"/>
              <a:t>Critical thinking and truth seeking</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21165149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724" y="-270156"/>
            <a:ext cx="8042276" cy="1336956"/>
          </a:xfrm>
        </p:spPr>
        <p:txBody>
          <a:bodyPr/>
          <a:lstStyle/>
          <a:p>
            <a:pPr algn="l"/>
            <a:r>
              <a:rPr lang="en-US" sz="3600" dirty="0">
                <a:solidFill>
                  <a:srgbClr val="FFFFFF"/>
                </a:solidFill>
              </a:rPr>
              <a:t>Academic Freedom</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Growing restrictions, even in supposedly democratic countries: Canada, Chile, Colombia, France, Greece, Hungary, Mexico, Russia, Spain, Turkey, United Kingdom, United States</a:t>
            </a:r>
          </a:p>
          <a:p>
            <a:pPr>
              <a:spcAft>
                <a:spcPts val="1200"/>
              </a:spcAft>
              <a:buClr>
                <a:srgbClr val="000090"/>
              </a:buClr>
            </a:pPr>
            <a:r>
              <a:rPr lang="en-US" dirty="0"/>
              <a:t>Closure of universities in Hungary and Russia</a:t>
            </a:r>
          </a:p>
          <a:p>
            <a:pPr>
              <a:spcAft>
                <a:spcPts val="1200"/>
              </a:spcAft>
              <a:buClr>
                <a:srgbClr val="000090"/>
              </a:buClr>
            </a:pPr>
            <a:r>
              <a:rPr lang="en-US" dirty="0"/>
              <a:t>Gender studies or race studies or study of colonialism in Denmark, France and Hungary</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20589699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724" y="-270156"/>
            <a:ext cx="8042276" cy="1336956"/>
          </a:xfrm>
        </p:spPr>
        <p:txBody>
          <a:bodyPr/>
          <a:lstStyle/>
          <a:p>
            <a:pPr algn="l"/>
            <a:r>
              <a:rPr lang="en-US" sz="3600" dirty="0">
                <a:solidFill>
                  <a:srgbClr val="FFFFFF"/>
                </a:solidFill>
              </a:rPr>
              <a:t>Ethics</a:t>
            </a:r>
          </a:p>
        </p:txBody>
      </p:sp>
      <p:sp>
        <p:nvSpPr>
          <p:cNvPr id="3" name="Content Placeholder 2"/>
          <p:cNvSpPr>
            <a:spLocks noGrp="1"/>
          </p:cNvSpPr>
          <p:nvPr>
            <p:ph idx="1"/>
          </p:nvPr>
        </p:nvSpPr>
        <p:spPr>
          <a:xfrm>
            <a:off x="990600" y="3276600"/>
            <a:ext cx="7585076" cy="4648200"/>
          </a:xfrm>
        </p:spPr>
        <p:txBody>
          <a:bodyPr>
            <a:normAutofit/>
          </a:bodyPr>
          <a:lstStyle/>
          <a:p>
            <a:pPr>
              <a:spcAft>
                <a:spcPts val="1200"/>
              </a:spcAft>
              <a:buClr>
                <a:srgbClr val="000090"/>
              </a:buClr>
            </a:pPr>
            <a:r>
              <a:rPr lang="en-US" dirty="0"/>
              <a:t>Fostering positive values: honesty, tolerance, open-mindedness, solidarity</a:t>
            </a:r>
          </a:p>
          <a:p>
            <a:pPr>
              <a:spcAft>
                <a:spcPts val="1200"/>
              </a:spcAft>
              <a:buClr>
                <a:srgbClr val="000090"/>
              </a:buClr>
            </a:pPr>
            <a:r>
              <a:rPr lang="en-US" dirty="0"/>
              <a:t>Combatting cheating</a:t>
            </a:r>
          </a:p>
          <a:p>
            <a:pPr>
              <a:spcAft>
                <a:spcPts val="1200"/>
              </a:spcAft>
              <a:buClr>
                <a:srgbClr val="000090"/>
              </a:buClr>
            </a:pPr>
            <a:r>
              <a:rPr lang="en-US" dirty="0"/>
              <a:t>Being less complacent about sexual harassment</a:t>
            </a:r>
          </a:p>
          <a:p>
            <a:pPr marL="0" indent="0">
              <a:lnSpc>
                <a:spcPct val="120000"/>
              </a:lnSpc>
              <a:buClr>
                <a:srgbClr val="000090"/>
              </a:buClr>
              <a:buNone/>
            </a:pPr>
            <a:endParaRPr lang="es-CO" dirty="0"/>
          </a:p>
        </p:txBody>
      </p:sp>
      <p:sp>
        <p:nvSpPr>
          <p:cNvPr id="4" name="Rectangle 3">
            <a:extLst>
              <a:ext uri="{FF2B5EF4-FFF2-40B4-BE49-F238E27FC236}">
                <a16:creationId xmlns:a16="http://schemas.microsoft.com/office/drawing/2014/main" id="{262228CD-9C29-4B40-B371-0EB6CD7F3A2F}"/>
              </a:ext>
            </a:extLst>
          </p:cNvPr>
          <p:cNvSpPr/>
          <p:nvPr/>
        </p:nvSpPr>
        <p:spPr>
          <a:xfrm>
            <a:off x="720724" y="1752600"/>
            <a:ext cx="7661276" cy="1052596"/>
          </a:xfrm>
          <a:prstGeom prst="rect">
            <a:avLst/>
          </a:prstGeom>
        </p:spPr>
        <p:txBody>
          <a:bodyPr wrap="square">
            <a:spAutoFit/>
          </a:bodyPr>
          <a:lstStyle/>
          <a:p>
            <a:r>
              <a:rPr lang="en-US" dirty="0">
                <a:effectLst/>
                <a:latin typeface="Times New Roman" panose="02020603050405020304" pitchFamily="18" charset="0"/>
                <a:ea typeface="Times New Roman" panose="02020603050405020304" pitchFamily="18" charset="0"/>
              </a:rPr>
              <a:t>Doesn’t a great power require an education that leaves space to doubt, philosophy and a long ethical initiation?</a:t>
            </a:r>
          </a:p>
          <a:p>
            <a:r>
              <a:rPr lang="en-US" dirty="0">
                <a:effectLst/>
                <a:latin typeface="Times New Roman" panose="02020603050405020304" pitchFamily="18" charset="0"/>
                <a:ea typeface="Times New Roman" panose="02020603050405020304" pitchFamily="18" charset="0"/>
              </a:rPr>
              <a:t>Pascal Chabot </a:t>
            </a:r>
            <a:endParaRPr lang="en-US" dirty="0"/>
          </a:p>
        </p:txBody>
      </p:sp>
    </p:spTree>
    <p:extLst>
      <p:ext uri="{BB962C8B-B14F-4D97-AF65-F5344CB8AC3E}">
        <p14:creationId xmlns:p14="http://schemas.microsoft.com/office/powerpoint/2010/main" val="23736412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724" y="-270156"/>
            <a:ext cx="8042276" cy="1336956"/>
          </a:xfrm>
        </p:spPr>
        <p:txBody>
          <a:bodyPr/>
          <a:lstStyle/>
          <a:p>
            <a:pPr algn="l"/>
            <a:r>
              <a:rPr lang="en-US" sz="3600" dirty="0">
                <a:solidFill>
                  <a:srgbClr val="FFFFFF"/>
                </a:solidFill>
              </a:rPr>
              <a:t>Social Commitment</a:t>
            </a:r>
          </a:p>
        </p:txBody>
      </p:sp>
      <p:sp>
        <p:nvSpPr>
          <p:cNvPr id="3" name="Content Placeholder 2"/>
          <p:cNvSpPr>
            <a:spLocks noGrp="1"/>
          </p:cNvSpPr>
          <p:nvPr>
            <p:ph idx="1"/>
          </p:nvPr>
        </p:nvSpPr>
        <p:spPr>
          <a:xfrm>
            <a:off x="990600" y="2057400"/>
            <a:ext cx="7585076" cy="4648200"/>
          </a:xfrm>
        </p:spPr>
        <p:txBody>
          <a:bodyPr>
            <a:normAutofit/>
          </a:bodyPr>
          <a:lstStyle/>
          <a:p>
            <a:pPr>
              <a:spcAft>
                <a:spcPts val="1200"/>
              </a:spcAft>
              <a:buClr>
                <a:srgbClr val="000090"/>
              </a:buClr>
            </a:pPr>
            <a:r>
              <a:rPr lang="en-US" dirty="0"/>
              <a:t>Relevance of research (SDGs, sustainability)</a:t>
            </a:r>
          </a:p>
          <a:p>
            <a:pPr>
              <a:spcAft>
                <a:spcPts val="1200"/>
              </a:spcAft>
              <a:buClr>
                <a:srgbClr val="000090"/>
              </a:buClr>
            </a:pPr>
            <a:r>
              <a:rPr lang="en-US" dirty="0"/>
              <a:t>Green campus</a:t>
            </a:r>
          </a:p>
          <a:p>
            <a:pPr>
              <a:spcAft>
                <a:spcPts val="1200"/>
              </a:spcAft>
              <a:buClr>
                <a:srgbClr val="000090"/>
              </a:buClr>
            </a:pPr>
            <a:r>
              <a:rPr lang="en-US" dirty="0"/>
              <a:t>Divestment from fossil fuel</a:t>
            </a:r>
          </a:p>
          <a:p>
            <a:pPr>
              <a:spcAft>
                <a:spcPts val="1200"/>
              </a:spcAft>
              <a:buClr>
                <a:srgbClr val="000090"/>
              </a:buClr>
            </a:pPr>
            <a:r>
              <a:rPr lang="en-US" dirty="0"/>
              <a:t>Reckoning with the past (slavery, colonialization)</a:t>
            </a:r>
          </a:p>
          <a:p>
            <a:pPr marL="0" indent="0">
              <a:lnSpc>
                <a:spcPct val="120000"/>
              </a:lnSpc>
              <a:buClr>
                <a:srgbClr val="000090"/>
              </a:buClr>
              <a:buNone/>
            </a:pPr>
            <a:endParaRPr lang="es-CO" dirty="0"/>
          </a:p>
        </p:txBody>
      </p:sp>
    </p:spTree>
    <p:extLst>
      <p:ext uri="{BB962C8B-B14F-4D97-AF65-F5344CB8AC3E}">
        <p14:creationId xmlns:p14="http://schemas.microsoft.com/office/powerpoint/2010/main" val="6499895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lnSpc>
                <a:spcPct val="75000"/>
              </a:lnSpc>
            </a:pPr>
            <a:br>
              <a:rPr lang="en-US"/>
            </a:br>
            <a:r>
              <a:rPr lang="en-US"/>
              <a:t>  </a:t>
            </a:r>
            <a:br>
              <a:rPr lang="en-US"/>
            </a:br>
            <a:br>
              <a:rPr lang="en-US"/>
            </a:br>
            <a:br>
              <a:rPr lang="en-US"/>
            </a:br>
            <a:br>
              <a:rPr lang="en-US" b="0">
                <a:solidFill>
                  <a:schemeClr val="tx1"/>
                </a:solidFill>
              </a:rPr>
            </a:br>
            <a:br>
              <a:rPr lang="en-US">
                <a:solidFill>
                  <a:schemeClr val="tx1"/>
                </a:solidFill>
              </a:rPr>
            </a:br>
            <a:endParaRPr lang="en-US">
              <a:solidFill>
                <a:schemeClr val="tx1"/>
              </a:solidFill>
            </a:endParaRPr>
          </a:p>
        </p:txBody>
      </p:sp>
      <p:sp>
        <p:nvSpPr>
          <p:cNvPr id="105476" name="Rectangle 3"/>
          <p:cNvSpPr>
            <a:spLocks noGrp="1" noChangeArrowheads="1"/>
          </p:cNvSpPr>
          <p:nvPr>
            <p:ph type="body" idx="1"/>
          </p:nvPr>
        </p:nvSpPr>
        <p:spPr/>
        <p:txBody>
          <a:bodyPr/>
          <a:lstStyle/>
          <a:p>
            <a:pPr eaLnBrk="1" hangingPunct="1"/>
            <a:endParaRPr lang="en-US"/>
          </a:p>
          <a:p>
            <a:pPr eaLnBrk="1" hangingPunct="1"/>
            <a:endParaRPr lang="en-US"/>
          </a:p>
          <a:p>
            <a:pPr eaLnBrk="1" hangingPunct="1"/>
            <a:endParaRPr lang="en-US"/>
          </a:p>
          <a:p>
            <a:pPr eaLnBrk="1" hangingPunct="1"/>
            <a:endParaRPr lang="en-US"/>
          </a:p>
          <a:p>
            <a:pPr eaLnBrk="1" hangingPunct="1"/>
            <a:endParaRPr lang="en-US"/>
          </a:p>
        </p:txBody>
      </p:sp>
      <p:sp>
        <p:nvSpPr>
          <p:cNvPr id="105477" name="WordArt 4"/>
          <p:cNvSpPr>
            <a:spLocks noChangeArrowheads="1" noChangeShapeType="1" noTextEdit="1"/>
          </p:cNvSpPr>
          <p:nvPr/>
        </p:nvSpPr>
        <p:spPr bwMode="auto">
          <a:xfrm>
            <a:off x="1905000" y="3276600"/>
            <a:ext cx="5486400" cy="1478756"/>
          </a:xfrm>
          <a:prstGeom prst="rect">
            <a:avLst/>
          </a:prstGeom>
        </p:spPr>
        <p:txBody>
          <a:bodyPr wrap="none" fromWordArt="1">
            <a:prstTxWarp prst="textSlantUp">
              <a:avLst>
                <a:gd name="adj" fmla="val 32056"/>
              </a:avLst>
            </a:prstTxWarp>
          </a:bodyPr>
          <a:lstStyle/>
          <a:p>
            <a:r>
              <a:rPr lang="en-US"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outerShdw>
                </a:effectLst>
                <a:latin typeface="Impact"/>
              </a:rPr>
              <a:t>Conclusion</a:t>
            </a:r>
          </a:p>
        </p:txBody>
      </p:sp>
    </p:spTree>
    <p:extLst>
      <p:ext uri="{BB962C8B-B14F-4D97-AF65-F5344CB8AC3E}">
        <p14:creationId xmlns:p14="http://schemas.microsoft.com/office/powerpoint/2010/main" val="1805091672"/>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724" y="-304800"/>
            <a:ext cx="8042276" cy="1336956"/>
          </a:xfrm>
        </p:spPr>
        <p:txBody>
          <a:bodyPr/>
          <a:lstStyle/>
          <a:p>
            <a:pPr algn="l"/>
            <a:r>
              <a:rPr lang="en-US" sz="3600" dirty="0">
                <a:solidFill>
                  <a:srgbClr val="FFFFFF"/>
                </a:solidFill>
              </a:rPr>
              <a:t>Democracy in Retreat</a:t>
            </a:r>
          </a:p>
        </p:txBody>
      </p:sp>
      <p:sp>
        <p:nvSpPr>
          <p:cNvPr id="3" name="Content Placeholder 2"/>
          <p:cNvSpPr>
            <a:spLocks noGrp="1"/>
          </p:cNvSpPr>
          <p:nvPr>
            <p:ph idx="1"/>
          </p:nvPr>
        </p:nvSpPr>
        <p:spPr>
          <a:xfrm>
            <a:off x="720724" y="2133600"/>
            <a:ext cx="8042276" cy="4343400"/>
          </a:xfrm>
        </p:spPr>
        <p:txBody>
          <a:bodyPr>
            <a:normAutofit/>
          </a:bodyPr>
          <a:lstStyle/>
          <a:p>
            <a:pPr marL="349250" lvl="1" indent="0">
              <a:lnSpc>
                <a:spcPct val="130000"/>
              </a:lnSpc>
              <a:buClr>
                <a:srgbClr val="000090"/>
              </a:buClr>
              <a:buNone/>
            </a:pPr>
            <a:endParaRPr lang="en-US" dirty="0"/>
          </a:p>
          <a:p>
            <a:pPr>
              <a:lnSpc>
                <a:spcPct val="130000"/>
              </a:lnSpc>
            </a:pPr>
            <a:endParaRPr lang="es-ES_tradnl" dirty="0"/>
          </a:p>
          <a:p>
            <a:endParaRPr lang="en-US" dirty="0"/>
          </a:p>
        </p:txBody>
      </p:sp>
    </p:spTree>
    <p:extLst>
      <p:ext uri="{BB962C8B-B14F-4D97-AF65-F5344CB8AC3E}">
        <p14:creationId xmlns:p14="http://schemas.microsoft.com/office/powerpoint/2010/main" val="39651219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email&#10;&#10;Description automatically generated">
            <a:extLst>
              <a:ext uri="{FF2B5EF4-FFF2-40B4-BE49-F238E27FC236}">
                <a16:creationId xmlns:a16="http://schemas.microsoft.com/office/drawing/2014/main" id="{7720A8A0-F216-A244-B92F-9A221D9B3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7010400"/>
          </a:xfrm>
          <a:prstGeom prst="rect">
            <a:avLst/>
          </a:prstGeom>
        </p:spPr>
      </p:pic>
    </p:spTree>
    <p:extLst>
      <p:ext uri="{BB962C8B-B14F-4D97-AF65-F5344CB8AC3E}">
        <p14:creationId xmlns:p14="http://schemas.microsoft.com/office/powerpoint/2010/main" val="29235256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6F237-B11C-2142-AD0E-AB83E73C87A0}"/>
              </a:ext>
            </a:extLst>
          </p:cNvPr>
          <p:cNvSpPr>
            <a:spLocks noGrp="1"/>
          </p:cNvSpPr>
          <p:nvPr>
            <p:ph type="title"/>
          </p:nvPr>
        </p:nvSpPr>
        <p:spPr/>
        <p:txBody>
          <a:bodyPr/>
          <a:lstStyle/>
          <a:p>
            <a:endParaRPr lang="en-US"/>
          </a:p>
        </p:txBody>
      </p:sp>
      <p:pic>
        <p:nvPicPr>
          <p:cNvPr id="13" name="Content Placeholder 12">
            <a:extLst>
              <a:ext uri="{FF2B5EF4-FFF2-40B4-BE49-F238E27FC236}">
                <a16:creationId xmlns:a16="http://schemas.microsoft.com/office/drawing/2014/main" id="{FB9D4BE0-D90F-D943-8781-8953EF4F86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444532"/>
            <a:ext cx="8610599" cy="5413468"/>
          </a:xfrm>
        </p:spPr>
      </p:pic>
    </p:spTree>
    <p:extLst>
      <p:ext uri="{BB962C8B-B14F-4D97-AF65-F5344CB8AC3E}">
        <p14:creationId xmlns:p14="http://schemas.microsoft.com/office/powerpoint/2010/main" val="621827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nrollment.png"/>
          <p:cNvPicPr>
            <a:picLocks noGrp="1" noChangeAspect="1"/>
          </p:cNvPicPr>
          <p:nvPr>
            <p:ph idx="1"/>
          </p:nvPr>
        </p:nvPicPr>
        <p:blipFill>
          <a:blip r:embed="rId3">
            <a:extLst>
              <a:ext uri="{28A0092B-C50C-407E-A947-70E740481C1C}">
                <a14:useLocalDpi xmlns:a14="http://schemas.microsoft.com/office/drawing/2010/main" val="0"/>
              </a:ext>
            </a:extLst>
          </a:blip>
          <a:srcRect t="6737" b="6737"/>
          <a:stretch>
            <a:fillRect/>
          </a:stretch>
        </p:blipFill>
        <p:spPr>
          <a:xfrm>
            <a:off x="0" y="0"/>
            <a:ext cx="9144000" cy="6857999"/>
          </a:xfrm>
        </p:spPr>
      </p:pic>
      <p:cxnSp>
        <p:nvCxnSpPr>
          <p:cNvPr id="6" name="Straight Arrow Connector 5">
            <a:extLst>
              <a:ext uri="{FF2B5EF4-FFF2-40B4-BE49-F238E27FC236}">
                <a16:creationId xmlns:a16="http://schemas.microsoft.com/office/drawing/2014/main" id="{14C5B043-429B-364A-B0CA-4517D9DCAAE6}"/>
              </a:ext>
            </a:extLst>
          </p:cNvPr>
          <p:cNvCxnSpPr>
            <a:cxnSpLocks/>
          </p:cNvCxnSpPr>
          <p:nvPr/>
        </p:nvCxnSpPr>
        <p:spPr>
          <a:xfrm>
            <a:off x="5791200" y="1676400"/>
            <a:ext cx="533400" cy="685800"/>
          </a:xfrm>
          <a:prstGeom prst="straightConnector1">
            <a:avLst/>
          </a:prstGeom>
          <a:ln w="107950">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C3CD0A8A-5B57-2946-A89A-02D6E7D17D8F}"/>
              </a:ext>
            </a:extLst>
          </p:cNvPr>
          <p:cNvCxnSpPr>
            <a:cxnSpLocks/>
          </p:cNvCxnSpPr>
          <p:nvPr/>
        </p:nvCxnSpPr>
        <p:spPr>
          <a:xfrm>
            <a:off x="5524500" y="2405270"/>
            <a:ext cx="533400" cy="685800"/>
          </a:xfrm>
          <a:prstGeom prst="straightConnector1">
            <a:avLst/>
          </a:prstGeom>
          <a:ln w="10795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33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031876" y="-76200"/>
            <a:ext cx="8042276" cy="1336956"/>
          </a:xfrm>
          <a:noFill/>
        </p:spPr>
        <p:txBody>
          <a:bodyPr lIns="90488" tIns="44450" rIns="90488" bIns="44450"/>
          <a:lstStyle/>
          <a:p>
            <a:pPr eaLnBrk="1" hangingPunct="1"/>
            <a:r>
              <a:rPr lang="es-ES_tradnl" sz="3600" dirty="0" err="1">
                <a:solidFill>
                  <a:srgbClr val="FFFFFF"/>
                </a:solidFill>
              </a:rPr>
              <a:t>What</a:t>
            </a:r>
            <a:r>
              <a:rPr lang="es-ES_tradnl" sz="3600" dirty="0">
                <a:solidFill>
                  <a:srgbClr val="FFFFFF"/>
                </a:solidFill>
              </a:rPr>
              <a:t> </a:t>
            </a:r>
            <a:r>
              <a:rPr lang="es-ES_tradnl" sz="3600" dirty="0" err="1">
                <a:solidFill>
                  <a:srgbClr val="FFFFFF"/>
                </a:solidFill>
              </a:rPr>
              <a:t>is</a:t>
            </a:r>
            <a:r>
              <a:rPr lang="es-ES_tradnl" sz="3600" dirty="0">
                <a:solidFill>
                  <a:srgbClr val="FFFFFF"/>
                </a:solidFill>
              </a:rPr>
              <a:t> </a:t>
            </a:r>
            <a:r>
              <a:rPr lang="es-ES_tradnl" sz="3600" dirty="0" err="1">
                <a:solidFill>
                  <a:srgbClr val="FFFFFF"/>
                </a:solidFill>
              </a:rPr>
              <a:t>your</a:t>
            </a:r>
            <a:r>
              <a:rPr lang="es-ES_tradnl" sz="3600" dirty="0">
                <a:solidFill>
                  <a:srgbClr val="FFFFFF"/>
                </a:solidFill>
              </a:rPr>
              <a:t> plan </a:t>
            </a:r>
            <a:r>
              <a:rPr lang="es-ES_tradnl" sz="3600" dirty="0" err="1">
                <a:solidFill>
                  <a:srgbClr val="FFFFFF"/>
                </a:solidFill>
              </a:rPr>
              <a:t>for</a:t>
            </a:r>
            <a:br>
              <a:rPr lang="es-ES_tradnl" sz="3600" dirty="0">
                <a:solidFill>
                  <a:srgbClr val="FFFFFF"/>
                </a:solidFill>
              </a:rPr>
            </a:br>
            <a:r>
              <a:rPr lang="es-ES_tradnl" sz="3600" dirty="0" err="1">
                <a:solidFill>
                  <a:srgbClr val="FFFFFF"/>
                </a:solidFill>
              </a:rPr>
              <a:t>the</a:t>
            </a:r>
            <a:r>
              <a:rPr lang="es-ES_tradnl" sz="3600" dirty="0">
                <a:solidFill>
                  <a:srgbClr val="FFFFFF"/>
                </a:solidFill>
              </a:rPr>
              <a:t> post-Covid-19 era?</a:t>
            </a:r>
          </a:p>
        </p:txBody>
      </p:sp>
      <p:sp>
        <p:nvSpPr>
          <p:cNvPr id="116739" name="Rectangle 3"/>
          <p:cNvSpPr>
            <a:spLocks noGrp="1" noChangeArrowheads="1"/>
          </p:cNvSpPr>
          <p:nvPr>
            <p:ph type="body" idx="1"/>
          </p:nvPr>
        </p:nvSpPr>
        <p:spPr>
          <a:noFill/>
        </p:spPr>
        <p:txBody>
          <a:bodyPr lIns="90488" tIns="44450" rIns="90488" bIns="44450"/>
          <a:lstStyle/>
          <a:p>
            <a:pPr eaLnBrk="1" hangingPunct="1"/>
            <a:endParaRPr lang="en-US" sz="2800"/>
          </a:p>
          <a:p>
            <a:pPr eaLnBrk="1" hangingPunct="1"/>
            <a:endParaRPr lang="en-US"/>
          </a:p>
          <a:p>
            <a:pPr eaLnBrk="1" hangingPunct="1"/>
            <a:endParaRPr lang="en-US"/>
          </a:p>
          <a:p>
            <a:pPr lvl="1" eaLnBrk="1" hangingPunct="1">
              <a:buFontTx/>
              <a:buNone/>
            </a:pPr>
            <a:endParaRPr lang="en-US"/>
          </a:p>
          <a:p>
            <a:pPr eaLnBrk="1" hangingPunct="1">
              <a:buFontTx/>
              <a:buNone/>
            </a:pPr>
            <a:endParaRPr lang="en-US" sz="2800"/>
          </a:p>
        </p:txBody>
      </p:sp>
      <p:pic>
        <p:nvPicPr>
          <p:cNvPr id="6" name="Picture 5"/>
          <p:cNvPicPr>
            <a:picLocks noChangeAspect="1"/>
          </p:cNvPicPr>
          <p:nvPr/>
        </p:nvPicPr>
        <p:blipFill>
          <a:blip r:embed="rId3"/>
          <a:stretch>
            <a:fillRect/>
          </a:stretch>
        </p:blipFill>
        <p:spPr>
          <a:xfrm>
            <a:off x="0" y="1828800"/>
            <a:ext cx="9144000" cy="5638800"/>
          </a:xfrm>
          <a:prstGeom prst="rect">
            <a:avLst/>
          </a:prstGeom>
        </p:spPr>
      </p:pic>
    </p:spTree>
    <p:extLst>
      <p:ext uri="{BB962C8B-B14F-4D97-AF65-F5344CB8AC3E}">
        <p14:creationId xmlns:p14="http://schemas.microsoft.com/office/powerpoint/2010/main" val="98458808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42276" cy="1336956"/>
          </a:xfrm>
        </p:spPr>
        <p:txBody>
          <a:bodyPr/>
          <a:lstStyle/>
          <a:p>
            <a:pPr algn="l"/>
            <a:r>
              <a:rPr lang="en-US" sz="3600" dirty="0">
                <a:solidFill>
                  <a:srgbClr val="FFFFFF"/>
                </a:solidFill>
              </a:rPr>
              <a:t>Priorities for the Future</a:t>
            </a:r>
          </a:p>
        </p:txBody>
      </p:sp>
      <p:sp>
        <p:nvSpPr>
          <p:cNvPr id="3" name="Content Placeholder 2"/>
          <p:cNvSpPr>
            <a:spLocks noGrp="1"/>
          </p:cNvSpPr>
          <p:nvPr>
            <p:ph idx="1"/>
          </p:nvPr>
        </p:nvSpPr>
        <p:spPr>
          <a:xfrm>
            <a:off x="720724" y="2133600"/>
            <a:ext cx="8042276" cy="4343400"/>
          </a:xfrm>
        </p:spPr>
        <p:txBody>
          <a:bodyPr>
            <a:normAutofit/>
          </a:bodyPr>
          <a:lstStyle/>
          <a:p>
            <a:pPr>
              <a:lnSpc>
                <a:spcPct val="130000"/>
              </a:lnSpc>
              <a:buClr>
                <a:srgbClr val="000090"/>
              </a:buClr>
            </a:pPr>
            <a:r>
              <a:rPr lang="en-US" dirty="0"/>
              <a:t>Keep the university community safe</a:t>
            </a:r>
          </a:p>
          <a:p>
            <a:pPr>
              <a:lnSpc>
                <a:spcPct val="130000"/>
              </a:lnSpc>
              <a:buClr>
                <a:srgbClr val="000090"/>
              </a:buClr>
            </a:pPr>
            <a:r>
              <a:rPr lang="en-US" dirty="0"/>
              <a:t>Reimagine your university</a:t>
            </a:r>
          </a:p>
          <a:p>
            <a:pPr>
              <a:lnSpc>
                <a:spcPct val="130000"/>
              </a:lnSpc>
              <a:buClr>
                <a:srgbClr val="000090"/>
              </a:buClr>
            </a:pPr>
            <a:r>
              <a:rPr lang="en-US" dirty="0"/>
              <a:t>Rethink your economic model</a:t>
            </a:r>
          </a:p>
          <a:p>
            <a:pPr>
              <a:lnSpc>
                <a:spcPct val="130000"/>
              </a:lnSpc>
              <a:buClr>
                <a:srgbClr val="000090"/>
              </a:buClr>
            </a:pPr>
            <a:r>
              <a:rPr lang="en-US" dirty="0"/>
              <a:t>Deepen your social commitment on behalf of equity, truth, ethics, service and sustainability</a:t>
            </a:r>
          </a:p>
          <a:p>
            <a:pPr marL="349250" lvl="1" indent="0">
              <a:lnSpc>
                <a:spcPct val="130000"/>
              </a:lnSpc>
              <a:buClr>
                <a:srgbClr val="000090"/>
              </a:buClr>
              <a:buNone/>
            </a:pPr>
            <a:endParaRPr lang="en-US" dirty="0"/>
          </a:p>
          <a:p>
            <a:pPr>
              <a:lnSpc>
                <a:spcPct val="130000"/>
              </a:lnSpc>
            </a:pPr>
            <a:endParaRPr lang="es-ES_tradnl" dirty="0"/>
          </a:p>
          <a:p>
            <a:endParaRPr lang="en-US" dirty="0"/>
          </a:p>
        </p:txBody>
      </p:sp>
    </p:spTree>
    <p:extLst>
      <p:ext uri="{BB962C8B-B14F-4D97-AF65-F5344CB8AC3E}">
        <p14:creationId xmlns:p14="http://schemas.microsoft.com/office/powerpoint/2010/main" val="36515328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46356"/>
            <a:ext cx="8042276" cy="1336956"/>
          </a:xfrm>
        </p:spPr>
        <p:txBody>
          <a:bodyPr/>
          <a:lstStyle/>
          <a:p>
            <a:r>
              <a:rPr lang="es-ES_tradnl" sz="3600" dirty="0" err="1">
                <a:solidFill>
                  <a:schemeClr val="bg1"/>
                </a:solidFill>
              </a:rPr>
              <a:t>Food</a:t>
            </a:r>
            <a:r>
              <a:rPr lang="es-ES_tradnl" sz="3600" dirty="0">
                <a:solidFill>
                  <a:schemeClr val="bg1"/>
                </a:solidFill>
              </a:rPr>
              <a:t> </a:t>
            </a:r>
            <a:r>
              <a:rPr lang="es-ES_tradnl" sz="3600" dirty="0" err="1">
                <a:solidFill>
                  <a:schemeClr val="bg1"/>
                </a:solidFill>
              </a:rPr>
              <a:t>for</a:t>
            </a:r>
            <a:r>
              <a:rPr lang="es-ES_tradnl" sz="3600" dirty="0">
                <a:solidFill>
                  <a:schemeClr val="bg1"/>
                </a:solidFill>
              </a:rPr>
              <a:t> </a:t>
            </a:r>
            <a:r>
              <a:rPr lang="es-ES_tradnl" sz="3600" dirty="0" err="1">
                <a:solidFill>
                  <a:schemeClr val="bg1"/>
                </a:solidFill>
              </a:rPr>
              <a:t>Thought</a:t>
            </a:r>
            <a:endParaRPr lang="es-ES_tradnl" sz="3600" dirty="0">
              <a:solidFill>
                <a:schemeClr val="bg1"/>
              </a:solidFill>
            </a:endParaRPr>
          </a:p>
        </p:txBody>
      </p:sp>
      <p:sp>
        <p:nvSpPr>
          <p:cNvPr id="3" name="Content Placeholder 2"/>
          <p:cNvSpPr>
            <a:spLocks noGrp="1"/>
          </p:cNvSpPr>
          <p:nvPr>
            <p:ph idx="1"/>
          </p:nvPr>
        </p:nvSpPr>
        <p:spPr>
          <a:xfrm>
            <a:off x="533400" y="2133600"/>
            <a:ext cx="8229600" cy="4724400"/>
          </a:xfrm>
        </p:spPr>
        <p:txBody>
          <a:bodyPr>
            <a:normAutofit/>
          </a:bodyPr>
          <a:lstStyle/>
          <a:p>
            <a:pPr marL="0" indent="0" algn="ctr">
              <a:lnSpc>
                <a:spcPct val="110000"/>
              </a:lnSpc>
              <a:buClr>
                <a:srgbClr val="003366"/>
              </a:buClr>
              <a:buNone/>
            </a:pPr>
            <a:r>
              <a:rPr lang="en-US" dirty="0"/>
              <a:t>The plural of anecdote is not data.</a:t>
            </a:r>
          </a:p>
          <a:p>
            <a:pPr marL="0" indent="0" algn="ctr">
              <a:spcBef>
                <a:spcPts val="300"/>
              </a:spcBef>
              <a:spcAft>
                <a:spcPts val="1200"/>
              </a:spcAft>
              <a:buClr>
                <a:srgbClr val="003366"/>
              </a:buClr>
              <a:buNone/>
            </a:pPr>
            <a:r>
              <a:rPr lang="en-US" i="1" dirty="0"/>
              <a:t>Marc </a:t>
            </a:r>
            <a:r>
              <a:rPr lang="en-US" i="1" dirty="0" err="1"/>
              <a:t>Bekoff</a:t>
            </a:r>
            <a:endParaRPr lang="en-US" i="1" dirty="0"/>
          </a:p>
          <a:p>
            <a:pPr marL="0" indent="0" algn="ctr">
              <a:spcBef>
                <a:spcPts val="800"/>
              </a:spcBef>
              <a:buClr>
                <a:srgbClr val="003366"/>
              </a:buClr>
              <a:buNone/>
            </a:pPr>
            <a:r>
              <a:rPr lang="en-US" dirty="0"/>
              <a:t>Integrity without knowledge is weak and useless, and knowledge without integrity is dangerous and dreadful.</a:t>
            </a:r>
            <a:endParaRPr lang="en-US" i="1" dirty="0"/>
          </a:p>
          <a:p>
            <a:pPr marL="0" indent="0" algn="ctr">
              <a:spcBef>
                <a:spcPts val="300"/>
              </a:spcBef>
              <a:spcAft>
                <a:spcPts val="1200"/>
              </a:spcAft>
              <a:buClr>
                <a:srgbClr val="003366"/>
              </a:buClr>
              <a:buNone/>
            </a:pPr>
            <a:r>
              <a:rPr lang="en-US" i="1" dirty="0"/>
              <a:t>Samuel Johnson (1759)</a:t>
            </a:r>
          </a:p>
          <a:p>
            <a:pPr marL="0" indent="0" algn="ctr">
              <a:spcBef>
                <a:spcPts val="800"/>
              </a:spcBef>
              <a:buClr>
                <a:srgbClr val="003366"/>
              </a:buClr>
              <a:buNone/>
            </a:pPr>
            <a:r>
              <a:rPr lang="en-US" dirty="0"/>
              <a:t>Never doubt that a small group of thoughtful, committed citizens can change the world; it’s the only thing that ever has.</a:t>
            </a:r>
          </a:p>
          <a:p>
            <a:pPr marL="0" indent="0" algn="ctr">
              <a:spcBef>
                <a:spcPts val="300"/>
              </a:spcBef>
              <a:spcAft>
                <a:spcPts val="1200"/>
              </a:spcAft>
              <a:buClr>
                <a:srgbClr val="003366"/>
              </a:buClr>
              <a:buNone/>
            </a:pPr>
            <a:r>
              <a:rPr lang="en-US" i="1" dirty="0"/>
              <a:t>Margaret Mead</a:t>
            </a:r>
          </a:p>
          <a:p>
            <a:pPr marL="0" indent="0" algn="ctr">
              <a:spcBef>
                <a:spcPts val="800"/>
              </a:spcBef>
              <a:spcAft>
                <a:spcPts val="1200"/>
              </a:spcAft>
              <a:buClr>
                <a:srgbClr val="003366"/>
              </a:buClr>
              <a:buNone/>
            </a:pPr>
            <a:endParaRPr lang="es-ES_tradnl" dirty="0"/>
          </a:p>
          <a:p>
            <a:endParaRPr lang="en-US" dirty="0"/>
          </a:p>
        </p:txBody>
      </p:sp>
    </p:spTree>
    <p:extLst>
      <p:ext uri="{BB962C8B-B14F-4D97-AF65-F5344CB8AC3E}">
        <p14:creationId xmlns:p14="http://schemas.microsoft.com/office/powerpoint/2010/main" val="57475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36460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3"/>
          <a:srcRect t="8456" b="8456"/>
          <a:stretch>
            <a:fillRect/>
          </a:stretch>
        </p:blipFill>
        <p:spPr>
          <a:xfrm>
            <a:off x="0" y="0"/>
            <a:ext cx="9144000" cy="7086600"/>
          </a:xfrm>
          <a:prstGeom prst="rect">
            <a:avLst/>
          </a:prstGeom>
        </p:spPr>
      </p:pic>
    </p:spTree>
    <p:extLst>
      <p:ext uri="{BB962C8B-B14F-4D97-AF65-F5344CB8AC3E}">
        <p14:creationId xmlns:p14="http://schemas.microsoft.com/office/powerpoint/2010/main" val="804272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042276" cy="1336956"/>
          </a:xfrm>
        </p:spPr>
        <p:txBody>
          <a:bodyPr/>
          <a:lstStyle/>
          <a:p>
            <a:pPr algn="l"/>
            <a:r>
              <a:rPr lang="en-US" sz="3600" dirty="0">
                <a:solidFill>
                  <a:srgbClr val="FFFFFF"/>
                </a:solidFill>
              </a:rPr>
              <a:t>Universities at the heart</a:t>
            </a:r>
            <a:br>
              <a:rPr lang="en-US" sz="3600" dirty="0">
                <a:solidFill>
                  <a:srgbClr val="FFFFFF"/>
                </a:solidFill>
              </a:rPr>
            </a:br>
            <a:r>
              <a:rPr lang="en-US" sz="3600" dirty="0">
                <a:solidFill>
                  <a:srgbClr val="FFFFFF"/>
                </a:solidFill>
              </a:rPr>
              <a:t>of economic growth</a:t>
            </a:r>
          </a:p>
        </p:txBody>
      </p:sp>
      <p:sp>
        <p:nvSpPr>
          <p:cNvPr id="3" name="Content Placeholder 2"/>
          <p:cNvSpPr>
            <a:spLocks noGrp="1"/>
          </p:cNvSpPr>
          <p:nvPr>
            <p:ph idx="1"/>
          </p:nvPr>
        </p:nvSpPr>
        <p:spPr>
          <a:xfrm>
            <a:off x="990600" y="2057400"/>
            <a:ext cx="7585076" cy="4343400"/>
          </a:xfrm>
        </p:spPr>
        <p:txBody>
          <a:bodyPr/>
          <a:lstStyle/>
          <a:p>
            <a:pPr>
              <a:lnSpc>
                <a:spcPct val="120000"/>
              </a:lnSpc>
              <a:buClr>
                <a:srgbClr val="000090"/>
              </a:buClr>
            </a:pPr>
            <a:r>
              <a:rPr lang="en-US" dirty="0"/>
              <a:t>Nordic countries</a:t>
            </a:r>
          </a:p>
          <a:p>
            <a:pPr>
              <a:lnSpc>
                <a:spcPct val="120000"/>
              </a:lnSpc>
              <a:buClr>
                <a:srgbClr val="000090"/>
              </a:buClr>
            </a:pPr>
            <a:r>
              <a:rPr lang="en-US" dirty="0"/>
              <a:t>Asian tigers / dragons</a:t>
            </a:r>
          </a:p>
          <a:p>
            <a:pPr>
              <a:lnSpc>
                <a:spcPct val="120000"/>
              </a:lnSpc>
              <a:buClr>
                <a:srgbClr val="000090"/>
              </a:buClr>
            </a:pPr>
            <a:r>
              <a:rPr lang="en-US" dirty="0"/>
              <a:t>Lisbon agenda of the EU</a:t>
            </a:r>
          </a:p>
        </p:txBody>
      </p:sp>
    </p:spTree>
    <p:extLst>
      <p:ext uri="{BB962C8B-B14F-4D97-AF65-F5344CB8AC3E}">
        <p14:creationId xmlns:p14="http://schemas.microsoft.com/office/powerpoint/2010/main" val="2970935913"/>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80000"/>
          </a:lnSpc>
          <a:spcBef>
            <a:spcPct val="20000"/>
          </a:spcBef>
          <a:spcAft>
            <a:spcPct val="0"/>
          </a:spcAft>
          <a:buClr>
            <a:schemeClr val="bg1"/>
          </a:buClr>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80000"/>
          </a:lnSpc>
          <a:spcBef>
            <a:spcPct val="20000"/>
          </a:spcBef>
          <a:spcAft>
            <a:spcPct val="0"/>
          </a:spcAft>
          <a:buClr>
            <a:schemeClr val="bg1"/>
          </a:buClr>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167059</TotalTime>
  <Words>1894</Words>
  <Application>Microsoft Macintosh PowerPoint</Application>
  <PresentationFormat>On-screen Show (4:3)</PresentationFormat>
  <Paragraphs>452</Paragraphs>
  <Slides>62</Slides>
  <Notes>46</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62</vt:i4>
      </vt:variant>
    </vt:vector>
  </HeadingPairs>
  <TitlesOfParts>
    <vt:vector size="74" baseType="lpstr">
      <vt:lpstr>Arial</vt:lpstr>
      <vt:lpstr>Calibri</vt:lpstr>
      <vt:lpstr>Impact</vt:lpstr>
      <vt:lpstr>Lato</vt:lpstr>
      <vt:lpstr>Monotype Sorts</vt:lpstr>
      <vt:lpstr>News Gothic MT</vt:lpstr>
      <vt:lpstr>Times New Roman</vt:lpstr>
      <vt:lpstr>Trebuchet MS</vt:lpstr>
      <vt:lpstr>Wingdings 2</vt:lpstr>
      <vt:lpstr>Custom Design</vt:lpstr>
      <vt:lpstr>Breeze</vt:lpstr>
      <vt:lpstr>Clip</vt:lpstr>
      <vt:lpstr> </vt:lpstr>
      <vt:lpstr>A New Era of Hope</vt:lpstr>
      <vt:lpstr>A New Era of Hope</vt:lpstr>
      <vt:lpstr>PowerPoint Presentation</vt:lpstr>
      <vt:lpstr>Major Trends</vt:lpstr>
      <vt:lpstr>PowerPoint Presentation</vt:lpstr>
      <vt:lpstr>PowerPoint Presentation</vt:lpstr>
      <vt:lpstr>PowerPoint Presentation</vt:lpstr>
      <vt:lpstr>Universities at the heart of economic growth</vt:lpstr>
      <vt:lpstr>PowerPoint Presentation</vt:lpstr>
      <vt:lpstr>PowerPoint Presentation</vt:lpstr>
      <vt:lpstr>PowerPoint Presentation</vt:lpstr>
      <vt:lpstr>PowerPoint Presentation</vt:lpstr>
      <vt:lpstr>Universities as Endangered Species?</vt:lpstr>
      <vt:lpstr>PowerPoint Presentation</vt:lpstr>
      <vt:lpstr>Rise of the Ed Techs: Unbundling &amp; Disruption</vt:lpstr>
      <vt:lpstr>PowerPoint Presentation</vt:lpstr>
      <vt:lpstr>Heroes or Villains?</vt:lpstr>
      <vt:lpstr>PowerPoint Presentation</vt:lpstr>
      <vt:lpstr>Global Rankings</vt:lpstr>
      <vt:lpstr>PowerPoint Presentation</vt:lpstr>
      <vt:lpstr>Post-Truth Era</vt:lpstr>
      <vt:lpstr>PowerPoint Presentation</vt:lpstr>
      <vt:lpstr>PowerPoint Presentation</vt:lpstr>
      <vt:lpstr>PowerPoint Presentation</vt:lpstr>
      <vt:lpstr>PowerPoint Presentation</vt:lpstr>
      <vt:lpstr> </vt:lpstr>
      <vt:lpstr> </vt:lpstr>
      <vt:lpstr>PowerPoint Presentation</vt:lpstr>
      <vt:lpstr>PowerPoint Presentation</vt:lpstr>
      <vt:lpstr>Digital Dinosaurs</vt:lpstr>
      <vt:lpstr>PowerPoint Presentation</vt:lpstr>
      <vt:lpstr>Impact of Covid-19</vt:lpstr>
      <vt:lpstr>PowerPoint Presentation</vt:lpstr>
      <vt:lpstr>PowerPoint Presentation</vt:lpstr>
      <vt:lpstr>Educational Innovations</vt:lpstr>
      <vt:lpstr>PowerPoint Presentation</vt:lpstr>
      <vt:lpstr>Positive Contribution of Universities Everywhere  </vt:lpstr>
      <vt:lpstr>PowerPoint Presentation</vt:lpstr>
      <vt:lpstr>The Post-Pandemic Order</vt:lpstr>
      <vt:lpstr>The New Education Model</vt:lpstr>
      <vt:lpstr>Today</vt:lpstr>
      <vt:lpstr>University of the Future?</vt:lpstr>
      <vt:lpstr>The New Economic Model</vt:lpstr>
      <vt:lpstr>The New Social Model</vt:lpstr>
      <vt:lpstr>Equality of opportunity</vt:lpstr>
      <vt:lpstr>Equity</vt:lpstr>
      <vt:lpstr>Likelihood of attending tertiary education linked to parent’s educational attainment</vt:lpstr>
      <vt:lpstr> Graduation Rates in Romania</vt:lpstr>
      <vt:lpstr>PowerPoint Presentation</vt:lpstr>
      <vt:lpstr>Speaking the Truth</vt:lpstr>
      <vt:lpstr>Fostering the Truth</vt:lpstr>
      <vt:lpstr>Academic Freedom</vt:lpstr>
      <vt:lpstr>Ethics</vt:lpstr>
      <vt:lpstr>Social Commitment</vt:lpstr>
      <vt:lpstr>        </vt:lpstr>
      <vt:lpstr>Democracy in Retreat</vt:lpstr>
      <vt:lpstr>PowerPoint Presentation</vt:lpstr>
      <vt:lpstr>PowerPoint Presentation</vt:lpstr>
      <vt:lpstr>What is your plan for the post-Covid-19 era?</vt:lpstr>
      <vt:lpstr>Priorities for the Future</vt:lpstr>
      <vt:lpstr>Food for Thought</vt:lpstr>
    </vt:vector>
  </TitlesOfParts>
  <Company>World Bank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 World Bank</dc:title>
  <dc:creator>Richard Hopper</dc:creator>
  <cp:lastModifiedBy>Jamil Salmi</cp:lastModifiedBy>
  <cp:revision>2990</cp:revision>
  <cp:lastPrinted>2017-02-28T21:47:42Z</cp:lastPrinted>
  <dcterms:created xsi:type="dcterms:W3CDTF">2005-11-20T22:46:04Z</dcterms:created>
  <dcterms:modified xsi:type="dcterms:W3CDTF">2021-06-13T23:52:51Z</dcterms:modified>
</cp:coreProperties>
</file>